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0279975" cy="42808525"/>
  <p:notesSz cx="6797675" cy="9926638"/>
  <p:defaultTextStyle>
    <a:defPPr>
      <a:defRPr lang="ja-JP"/>
    </a:defPPr>
    <a:lvl1pPr marL="0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1pPr>
    <a:lvl2pPr marL="2087245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2pPr>
    <a:lvl3pPr marL="4174494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3pPr>
    <a:lvl4pPr marL="6261739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4pPr>
    <a:lvl5pPr marL="8348984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5pPr>
    <a:lvl6pPr marL="10436233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6pPr>
    <a:lvl7pPr marL="12523478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7pPr>
    <a:lvl8pPr marL="14610723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8pPr>
    <a:lvl9pPr marL="16697968" algn="l" defTabSz="4174494" rtl="0" eaLnBrk="1" latinLnBrk="0" hangingPunct="1">
      <a:defRPr kumimoji="1" sz="8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k" initials="m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C3300"/>
    <a:srgbClr val="FFFF00"/>
    <a:srgbClr val="FFFF66"/>
    <a:srgbClr val="99FF66"/>
    <a:srgbClr val="FF99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15620"/>
    <p:restoredTop sz="98381" autoAdjust="0"/>
  </p:normalViewPr>
  <p:slideViewPr>
    <p:cSldViewPr>
      <p:cViewPr varScale="1">
        <p:scale>
          <a:sx n="18" d="100"/>
          <a:sy n="18" d="100"/>
        </p:scale>
        <p:origin x="2481" y="99"/>
      </p:cViewPr>
      <p:guideLst>
        <p:guide orient="horz" pos="13483"/>
        <p:guide pos="95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485D3ABF-024E-4861-8D0E-2D680A1D7220}" type="datetimeFigureOut">
              <a:rPr kumimoji="1" lang="ja-JP" altLang="en-US" smtClean="0"/>
              <a:t>2024/4/11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815" y="9428105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0367B7FF-3220-4C78-A06A-3046565C3C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36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60" cy="496332"/>
          </a:xfrm>
          <a:prstGeom prst="rect">
            <a:avLst/>
          </a:prstGeom>
        </p:spPr>
        <p:txBody>
          <a:bodyPr vert="horz" lIns="95550" tIns="47775" rIns="95550" bIns="47775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5550" tIns="47775" rIns="95550" bIns="47775" rtlCol="0"/>
          <a:lstStyle>
            <a:lvl1pPr algn="r">
              <a:defRPr sz="1300"/>
            </a:lvl1pPr>
          </a:lstStyle>
          <a:p>
            <a:fld id="{492E88FB-503E-48C2-BA53-A60E969E1164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4388" y="744538"/>
            <a:ext cx="262890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0" tIns="47775" rIns="95550" bIns="4777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5550" tIns="47775" rIns="95550" bIns="4777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60" cy="496332"/>
          </a:xfrm>
          <a:prstGeom prst="rect">
            <a:avLst/>
          </a:prstGeom>
        </p:spPr>
        <p:txBody>
          <a:bodyPr vert="horz" lIns="95550" tIns="47775" rIns="95550" bIns="47775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60" cy="496332"/>
          </a:xfrm>
          <a:prstGeom prst="rect">
            <a:avLst/>
          </a:prstGeom>
        </p:spPr>
        <p:txBody>
          <a:bodyPr vert="horz" lIns="95550" tIns="47775" rIns="95550" bIns="47775" rtlCol="0" anchor="b"/>
          <a:lstStyle>
            <a:lvl1pPr algn="r">
              <a:defRPr sz="1300"/>
            </a:lvl1pPr>
          </a:lstStyle>
          <a:p>
            <a:fld id="{B7672286-92D7-42E4-BDF0-A523A3AAC84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16322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1pPr>
    <a:lvl2pPr marL="2087245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2pPr>
    <a:lvl3pPr marL="4174494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3pPr>
    <a:lvl4pPr marL="6261739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4pPr>
    <a:lvl5pPr marL="8348984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5pPr>
    <a:lvl6pPr marL="10436233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6pPr>
    <a:lvl7pPr marL="12523478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7pPr>
    <a:lvl8pPr marL="14610723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8pPr>
    <a:lvl9pPr marL="16697968" algn="l" defTabSz="4174494" rtl="0" eaLnBrk="1" latinLnBrk="0" hangingPunct="1">
      <a:defRPr kumimoji="1" sz="5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084388" y="744538"/>
            <a:ext cx="2628900" cy="3721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72286-92D7-42E4-BDF0-A523A3AAC84D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0854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9" y="13298394"/>
            <a:ext cx="25737981" cy="917608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9" y="24258167"/>
            <a:ext cx="21195982" cy="109399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2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1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8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2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34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0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7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907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399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52983" y="1714333"/>
            <a:ext cx="6812994" cy="36525979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4004" y="1714333"/>
            <a:ext cx="19934315" cy="3652597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9370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4191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10" y="27508443"/>
            <a:ext cx="25737981" cy="8502248"/>
          </a:xfrm>
        </p:spPr>
        <p:txBody>
          <a:bodyPr anchor="t"/>
          <a:lstStyle>
            <a:lvl1pPr algn="l">
              <a:defRPr sz="18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10" y="18144083"/>
            <a:ext cx="25737981" cy="9364360"/>
          </a:xfrm>
        </p:spPr>
        <p:txBody>
          <a:bodyPr anchor="b"/>
          <a:lstStyle>
            <a:lvl1pPr marL="0" indent="0">
              <a:buNone/>
              <a:defRPr sz="9200">
                <a:solidFill>
                  <a:schemeClr val="tx1">
                    <a:tint val="75000"/>
                  </a:schemeClr>
                </a:solidFill>
              </a:defRPr>
            </a:lvl1pPr>
            <a:lvl2pPr marL="2087245" indent="0">
              <a:buNone/>
              <a:defRPr sz="8000">
                <a:solidFill>
                  <a:schemeClr val="tx1">
                    <a:tint val="75000"/>
                  </a:schemeClr>
                </a:solidFill>
              </a:defRPr>
            </a:lvl2pPr>
            <a:lvl3pPr marL="4174494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26173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898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623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347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072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796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511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4002" y="9988661"/>
            <a:ext cx="13373656" cy="28251649"/>
          </a:xfrm>
        </p:spPr>
        <p:txBody>
          <a:bodyPr/>
          <a:lstStyle>
            <a:lvl1pPr>
              <a:defRPr sz="12800"/>
            </a:lvl1pPr>
            <a:lvl2pPr>
              <a:defRPr sz="10800"/>
            </a:lvl2pPr>
            <a:lvl3pPr>
              <a:defRPr sz="92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92321" y="9988661"/>
            <a:ext cx="13373656" cy="28251649"/>
          </a:xfrm>
        </p:spPr>
        <p:txBody>
          <a:bodyPr/>
          <a:lstStyle>
            <a:lvl1pPr>
              <a:defRPr sz="12800"/>
            </a:lvl1pPr>
            <a:lvl2pPr>
              <a:defRPr sz="10800"/>
            </a:lvl2pPr>
            <a:lvl3pPr>
              <a:defRPr sz="9200"/>
            </a:lvl3pPr>
            <a:lvl4pPr>
              <a:defRPr sz="8000"/>
            </a:lvl4pPr>
            <a:lvl5pPr>
              <a:defRPr sz="8000"/>
            </a:lvl5pPr>
            <a:lvl6pPr>
              <a:defRPr sz="8000"/>
            </a:lvl6pPr>
            <a:lvl7pPr>
              <a:defRPr sz="8000"/>
            </a:lvl7pPr>
            <a:lvl8pPr>
              <a:defRPr sz="8000"/>
            </a:lvl8pPr>
            <a:lvl9pPr>
              <a:defRPr sz="8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23501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4004" y="9582376"/>
            <a:ext cx="13378914" cy="399347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87245" indent="0">
              <a:buNone/>
              <a:defRPr sz="9200" b="1"/>
            </a:lvl2pPr>
            <a:lvl3pPr marL="4174494" indent="0">
              <a:buNone/>
              <a:defRPr sz="8000" b="1"/>
            </a:lvl3pPr>
            <a:lvl4pPr marL="6261739" indent="0">
              <a:buNone/>
              <a:defRPr sz="7200" b="1"/>
            </a:lvl4pPr>
            <a:lvl5pPr marL="8348984" indent="0">
              <a:buNone/>
              <a:defRPr sz="7200" b="1"/>
            </a:lvl5pPr>
            <a:lvl6pPr marL="10436233" indent="0">
              <a:buNone/>
              <a:defRPr sz="7200" b="1"/>
            </a:lvl6pPr>
            <a:lvl7pPr marL="12523478" indent="0">
              <a:buNone/>
              <a:defRPr sz="7200" b="1"/>
            </a:lvl7pPr>
            <a:lvl8pPr marL="14610723" indent="0">
              <a:buNone/>
              <a:defRPr sz="7200" b="1"/>
            </a:lvl8pPr>
            <a:lvl9pPr marL="16697968" indent="0">
              <a:buNone/>
              <a:defRPr sz="7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4004" y="13575856"/>
            <a:ext cx="13378914" cy="24664450"/>
          </a:xfrm>
        </p:spPr>
        <p:txBody>
          <a:bodyPr/>
          <a:lstStyle>
            <a:lvl1pPr>
              <a:defRPr sz="10800"/>
            </a:lvl1pPr>
            <a:lvl2pPr>
              <a:defRPr sz="92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11" y="9582376"/>
            <a:ext cx="13384168" cy="399347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87245" indent="0">
              <a:buNone/>
              <a:defRPr sz="9200" b="1"/>
            </a:lvl2pPr>
            <a:lvl3pPr marL="4174494" indent="0">
              <a:buNone/>
              <a:defRPr sz="8000" b="1"/>
            </a:lvl3pPr>
            <a:lvl4pPr marL="6261739" indent="0">
              <a:buNone/>
              <a:defRPr sz="7200" b="1"/>
            </a:lvl4pPr>
            <a:lvl5pPr marL="8348984" indent="0">
              <a:buNone/>
              <a:defRPr sz="7200" b="1"/>
            </a:lvl5pPr>
            <a:lvl6pPr marL="10436233" indent="0">
              <a:buNone/>
              <a:defRPr sz="7200" b="1"/>
            </a:lvl6pPr>
            <a:lvl7pPr marL="12523478" indent="0">
              <a:buNone/>
              <a:defRPr sz="7200" b="1"/>
            </a:lvl7pPr>
            <a:lvl8pPr marL="14610723" indent="0">
              <a:buNone/>
              <a:defRPr sz="7200" b="1"/>
            </a:lvl8pPr>
            <a:lvl9pPr marL="16697968" indent="0">
              <a:buNone/>
              <a:defRPr sz="7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11" y="13575856"/>
            <a:ext cx="13384168" cy="24664450"/>
          </a:xfrm>
        </p:spPr>
        <p:txBody>
          <a:bodyPr/>
          <a:lstStyle>
            <a:lvl1pPr>
              <a:defRPr sz="10800"/>
            </a:lvl1pPr>
            <a:lvl2pPr>
              <a:defRPr sz="9200"/>
            </a:lvl2pPr>
            <a:lvl3pPr>
              <a:defRPr sz="80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385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45780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1428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4" y="1704416"/>
            <a:ext cx="9961901" cy="7253666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30" y="1704420"/>
            <a:ext cx="16927347" cy="36535892"/>
          </a:xfrm>
        </p:spPr>
        <p:txBody>
          <a:bodyPr/>
          <a:lstStyle>
            <a:lvl1pPr>
              <a:defRPr sz="14800"/>
            </a:lvl1pPr>
            <a:lvl2pPr>
              <a:defRPr sz="12800"/>
            </a:lvl2pPr>
            <a:lvl3pPr>
              <a:defRPr sz="10800"/>
            </a:lvl3pPr>
            <a:lvl4pPr>
              <a:defRPr sz="9200"/>
            </a:lvl4pPr>
            <a:lvl5pPr>
              <a:defRPr sz="9200"/>
            </a:lvl5pPr>
            <a:lvl6pPr>
              <a:defRPr sz="9200"/>
            </a:lvl6pPr>
            <a:lvl7pPr>
              <a:defRPr sz="9200"/>
            </a:lvl7pPr>
            <a:lvl8pPr>
              <a:defRPr sz="9200"/>
            </a:lvl8pPr>
            <a:lvl9pPr>
              <a:defRPr sz="9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4" y="8958086"/>
            <a:ext cx="9961901" cy="29282222"/>
          </a:xfrm>
        </p:spPr>
        <p:txBody>
          <a:bodyPr/>
          <a:lstStyle>
            <a:lvl1pPr marL="0" indent="0">
              <a:buNone/>
              <a:defRPr sz="6400"/>
            </a:lvl1pPr>
            <a:lvl2pPr marL="2087245" indent="0">
              <a:buNone/>
              <a:defRPr sz="5600"/>
            </a:lvl2pPr>
            <a:lvl3pPr marL="4174494" indent="0">
              <a:buNone/>
              <a:defRPr sz="4400"/>
            </a:lvl3pPr>
            <a:lvl4pPr marL="6261739" indent="0">
              <a:buNone/>
              <a:defRPr sz="4000"/>
            </a:lvl4pPr>
            <a:lvl5pPr marL="8348984" indent="0">
              <a:buNone/>
              <a:defRPr sz="4000"/>
            </a:lvl5pPr>
            <a:lvl6pPr marL="10436233" indent="0">
              <a:buNone/>
              <a:defRPr sz="4000"/>
            </a:lvl6pPr>
            <a:lvl7pPr marL="12523478" indent="0">
              <a:buNone/>
              <a:defRPr sz="4000"/>
            </a:lvl7pPr>
            <a:lvl8pPr marL="14610723" indent="0">
              <a:buNone/>
              <a:defRPr sz="4000"/>
            </a:lvl8pPr>
            <a:lvl9pPr marL="16697968" indent="0">
              <a:buNone/>
              <a:defRPr sz="4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840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5" y="29965974"/>
            <a:ext cx="18167986" cy="3537650"/>
          </a:xfrm>
        </p:spPr>
        <p:txBody>
          <a:bodyPr anchor="b"/>
          <a:lstStyle>
            <a:lvl1pPr algn="l">
              <a:defRPr sz="9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5" y="3825021"/>
            <a:ext cx="18167986" cy="25685115"/>
          </a:xfrm>
        </p:spPr>
        <p:txBody>
          <a:bodyPr/>
          <a:lstStyle>
            <a:lvl1pPr marL="0" indent="0">
              <a:buNone/>
              <a:defRPr sz="14800"/>
            </a:lvl1pPr>
            <a:lvl2pPr marL="2087245" indent="0">
              <a:buNone/>
              <a:defRPr sz="12800"/>
            </a:lvl2pPr>
            <a:lvl3pPr marL="4174494" indent="0">
              <a:buNone/>
              <a:defRPr sz="10800"/>
            </a:lvl3pPr>
            <a:lvl4pPr marL="6261739" indent="0">
              <a:buNone/>
              <a:defRPr sz="9200"/>
            </a:lvl4pPr>
            <a:lvl5pPr marL="8348984" indent="0">
              <a:buNone/>
              <a:defRPr sz="9200"/>
            </a:lvl5pPr>
            <a:lvl6pPr marL="10436233" indent="0">
              <a:buNone/>
              <a:defRPr sz="9200"/>
            </a:lvl6pPr>
            <a:lvl7pPr marL="12523478" indent="0">
              <a:buNone/>
              <a:defRPr sz="9200"/>
            </a:lvl7pPr>
            <a:lvl8pPr marL="14610723" indent="0">
              <a:buNone/>
              <a:defRPr sz="9200"/>
            </a:lvl8pPr>
            <a:lvl9pPr marL="16697968" indent="0">
              <a:buNone/>
              <a:defRPr sz="92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5" y="33503620"/>
            <a:ext cx="18167986" cy="5024055"/>
          </a:xfrm>
        </p:spPr>
        <p:txBody>
          <a:bodyPr/>
          <a:lstStyle>
            <a:lvl1pPr marL="0" indent="0">
              <a:buNone/>
              <a:defRPr sz="6400"/>
            </a:lvl1pPr>
            <a:lvl2pPr marL="2087245" indent="0">
              <a:buNone/>
              <a:defRPr sz="5600"/>
            </a:lvl2pPr>
            <a:lvl3pPr marL="4174494" indent="0">
              <a:buNone/>
              <a:defRPr sz="4400"/>
            </a:lvl3pPr>
            <a:lvl4pPr marL="6261739" indent="0">
              <a:buNone/>
              <a:defRPr sz="4000"/>
            </a:lvl4pPr>
            <a:lvl5pPr marL="8348984" indent="0">
              <a:buNone/>
              <a:defRPr sz="4000"/>
            </a:lvl5pPr>
            <a:lvl6pPr marL="10436233" indent="0">
              <a:buNone/>
              <a:defRPr sz="4000"/>
            </a:lvl6pPr>
            <a:lvl7pPr marL="12523478" indent="0">
              <a:buNone/>
              <a:defRPr sz="4000"/>
            </a:lvl7pPr>
            <a:lvl8pPr marL="14610723" indent="0">
              <a:buNone/>
              <a:defRPr sz="4000"/>
            </a:lvl8pPr>
            <a:lvl9pPr marL="16697968" indent="0">
              <a:buNone/>
              <a:defRPr sz="4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115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4000" y="1714327"/>
            <a:ext cx="27251979" cy="7134757"/>
          </a:xfrm>
          <a:prstGeom prst="rect">
            <a:avLst/>
          </a:prstGeom>
        </p:spPr>
        <p:txBody>
          <a:bodyPr vert="horz" lIns="417448" tIns="208722" rIns="417448" bIns="208722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4000" y="9988661"/>
            <a:ext cx="27251979" cy="28251649"/>
          </a:xfrm>
          <a:prstGeom prst="rect">
            <a:avLst/>
          </a:prstGeom>
        </p:spPr>
        <p:txBody>
          <a:bodyPr vert="horz" lIns="417448" tIns="208722" rIns="417448" bIns="208722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4000" y="39677165"/>
            <a:ext cx="7065329" cy="2279159"/>
          </a:xfrm>
          <a:prstGeom prst="rect">
            <a:avLst/>
          </a:prstGeom>
        </p:spPr>
        <p:txBody>
          <a:bodyPr vert="horz" lIns="417448" tIns="208722" rIns="417448" bIns="208722" rtlCol="0" anchor="ctr"/>
          <a:lstStyle>
            <a:lvl1pPr algn="l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A3977-7EC2-4428-9D72-E278989C05EA}" type="datetimeFigureOut">
              <a:rPr kumimoji="1" lang="ja-JP" altLang="en-US" smtClean="0"/>
              <a:t>2024/4/11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60" y="39677165"/>
            <a:ext cx="9588659" cy="2279159"/>
          </a:xfrm>
          <a:prstGeom prst="rect">
            <a:avLst/>
          </a:prstGeom>
        </p:spPr>
        <p:txBody>
          <a:bodyPr vert="horz" lIns="417448" tIns="208722" rIns="417448" bIns="208722" rtlCol="0" anchor="ctr"/>
          <a:lstStyle>
            <a:lvl1pPr algn="ctr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50" y="39677165"/>
            <a:ext cx="7065329" cy="2279159"/>
          </a:xfrm>
          <a:prstGeom prst="rect">
            <a:avLst/>
          </a:prstGeom>
        </p:spPr>
        <p:txBody>
          <a:bodyPr vert="horz" lIns="417448" tIns="208722" rIns="417448" bIns="208722" rtlCol="0" anchor="ctr"/>
          <a:lstStyle>
            <a:lvl1pPr algn="r">
              <a:defRPr sz="5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DC989-294F-4DF5-B6C5-1A84CDC0B67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3593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4494" rtl="0" eaLnBrk="1" latinLnBrk="0" hangingPunct="1">
        <a:spcBef>
          <a:spcPct val="0"/>
        </a:spcBef>
        <a:buNone/>
        <a:defRPr kumimoji="1" sz="20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434" indent="-1565434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14800" kern="1200">
          <a:solidFill>
            <a:schemeClr val="tx1"/>
          </a:solidFill>
          <a:latin typeface="+mn-lt"/>
          <a:ea typeface="+mn-ea"/>
          <a:cs typeface="+mn-cs"/>
        </a:defRPr>
      </a:lvl1pPr>
      <a:lvl2pPr marL="3391775" indent="-1304530" algn="l" defTabSz="4174494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117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305362" indent="-1043623" algn="l" defTabSz="4174494" rtl="0" eaLnBrk="1" latinLnBrk="0" hangingPunct="1">
        <a:spcBef>
          <a:spcPct val="20000"/>
        </a:spcBef>
        <a:buFont typeface="Arial" pitchFamily="34" charset="0"/>
        <a:buChar char="–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4pPr>
      <a:lvl5pPr marL="9392607" indent="-1043623" algn="l" defTabSz="4174494" rtl="0" eaLnBrk="1" latinLnBrk="0" hangingPunct="1">
        <a:spcBef>
          <a:spcPct val="20000"/>
        </a:spcBef>
        <a:buFont typeface="Arial" pitchFamily="34" charset="0"/>
        <a:buChar char="»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5pPr>
      <a:lvl6pPr marL="11479852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7101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4346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1591" indent="-1043623" algn="l" defTabSz="4174494" rtl="0" eaLnBrk="1" latinLnBrk="0" hangingPunct="1">
        <a:spcBef>
          <a:spcPct val="20000"/>
        </a:spcBef>
        <a:buFont typeface="Arial" pitchFamily="34" charset="0"/>
        <a:buChar char="•"/>
        <a:defRPr kumimoji="1"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245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494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3pPr>
      <a:lvl4pPr marL="6261739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348984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233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3478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0723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7968" algn="l" defTabSz="4174494" rtl="0" eaLnBrk="1" latinLnBrk="0" hangingPunct="1">
        <a:defRPr kumimoji="1" sz="8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34331" y="359176"/>
            <a:ext cx="29739304" cy="2557079"/>
          </a:xfrm>
          <a:solidFill>
            <a:schemeClr val="tx2">
              <a:lumMod val="50000"/>
            </a:scheme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ja-JP" altLang="en-US" sz="12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</a:t>
            </a:r>
            <a:r>
              <a:rPr lang="ja-JP" altLang="en-US" sz="122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テーマまたは発表演題</a:t>
            </a:r>
            <a:r>
              <a:rPr lang="en-US" altLang="ja-JP" sz="12000" dirty="0" smtClean="0">
                <a:solidFill>
                  <a:schemeClr val="bg1"/>
                </a:solidFill>
              </a:rPr>
              <a:t/>
            </a:r>
            <a:br>
              <a:rPr lang="en-US" altLang="ja-JP" sz="12000" dirty="0" smtClean="0">
                <a:solidFill>
                  <a:schemeClr val="bg1"/>
                </a:solidFill>
              </a:rPr>
            </a:br>
            <a:r>
              <a:rPr lang="ja-JP" altLang="en-US" sz="4800" dirty="0" smtClean="0">
                <a:solidFill>
                  <a:schemeClr val="bg1"/>
                </a:solidFill>
              </a:rPr>
              <a:t>サブタイトルまたは演題の英語表記</a:t>
            </a:r>
            <a:endParaRPr lang="ja-JP" altLang="en-US" sz="6000" dirty="0">
              <a:solidFill>
                <a:schemeClr val="bg1"/>
              </a:solidFill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331675" y="-89558"/>
            <a:ext cx="5766921" cy="492600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pPr algn="ctr"/>
            <a:r>
              <a:rPr lang="ja-JP" altLang="en-US" sz="2400" dirty="0" smtClean="0"/>
              <a:t>発表会名と年度</a:t>
            </a:r>
            <a:endParaRPr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023448" y="3002575"/>
            <a:ext cx="11683454" cy="615711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pPr algn="ctr"/>
            <a:r>
              <a:rPr lang="ja-JP" altLang="en-US" sz="3200" dirty="0" smtClean="0">
                <a:latin typeface="ＭＳ Ｐゴシック" pitchFamily="50" charset="-128"/>
                <a:ea typeface="ＭＳ Ｐゴシック" pitchFamily="50" charset="-128"/>
              </a:rPr>
              <a:t>学校名　学年　生徒氏名</a:t>
            </a:r>
            <a:endParaRPr lang="ja-JP" altLang="en-US" sz="32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cxnSp>
        <p:nvCxnSpPr>
          <p:cNvPr id="8" name="直線コネクタ 7"/>
          <p:cNvCxnSpPr/>
          <p:nvPr/>
        </p:nvCxnSpPr>
        <p:spPr>
          <a:xfrm>
            <a:off x="15143163" y="6642622"/>
            <a:ext cx="0" cy="36165903"/>
          </a:xfrm>
          <a:prstGeom prst="line">
            <a:avLst/>
          </a:prstGeom>
          <a:ln w="76200">
            <a:solidFill>
              <a:schemeClr val="tx2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15572035" y="36701623"/>
            <a:ext cx="669674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accent1">
                    <a:lumMod val="75000"/>
                  </a:schemeClr>
                </a:solidFill>
              </a:rPr>
              <a:t>参考文献・参考</a:t>
            </a:r>
            <a:r>
              <a:rPr kumimoji="1" lang="en-US" altLang="ja-JP" sz="4800" b="1" dirty="0" smtClean="0">
                <a:solidFill>
                  <a:schemeClr val="accent1">
                    <a:lumMod val="75000"/>
                  </a:schemeClr>
                </a:solidFill>
              </a:rPr>
              <a:t>URL</a:t>
            </a:r>
            <a:endParaRPr kumimoji="1" lang="ja-JP" alt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493817" y="4390074"/>
            <a:ext cx="13834837" cy="677266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r>
              <a:rPr lang="ja-JP" altLang="en-US" sz="3600" dirty="0" smtClean="0"/>
              <a:t>　この研究の仮説とそれに対して得られた結論、研究の概略を書く。</a:t>
            </a:r>
            <a:endParaRPr lang="en-US" altLang="ja-JP" sz="3600" dirty="0" smtClean="0"/>
          </a:p>
        </p:txBody>
      </p:sp>
      <p:sp>
        <p:nvSpPr>
          <p:cNvPr id="146" name="テキスト ボックス 145"/>
          <p:cNvSpPr txBox="1"/>
          <p:nvPr/>
        </p:nvSpPr>
        <p:spPr>
          <a:xfrm>
            <a:off x="845144" y="23605921"/>
            <a:ext cx="13834837" cy="2339259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r>
              <a:rPr lang="ja-JP" altLang="en-US" sz="3600" dirty="0" smtClean="0"/>
              <a:t>　・実験や調査の対象は何か。</a:t>
            </a:r>
            <a:endParaRPr lang="en-US" altLang="ja-JP" sz="3600" dirty="0" smtClean="0"/>
          </a:p>
          <a:p>
            <a:r>
              <a:rPr lang="ja-JP" altLang="en-US" sz="3600" dirty="0" smtClean="0"/>
              <a:t>　・どんな方法を用いたのか。</a:t>
            </a:r>
            <a:endParaRPr lang="en-US" altLang="ja-JP" sz="3600" dirty="0" smtClean="0"/>
          </a:p>
          <a:p>
            <a:r>
              <a:rPr lang="ja-JP" altLang="en-US" sz="3600" dirty="0" smtClean="0"/>
              <a:t>　・手順は、わかりやすく箇条書きで示す。</a:t>
            </a:r>
            <a:endParaRPr lang="en-US" altLang="ja-JP" sz="3600" dirty="0" smtClean="0"/>
          </a:p>
          <a:p>
            <a:r>
              <a:rPr lang="ja-JP" altLang="en-US" sz="3600" dirty="0" smtClean="0"/>
              <a:t>　・必要に応じて、実験装置の図や写真につける。</a:t>
            </a:r>
            <a:endParaRPr lang="en-US" altLang="ja-JP" sz="3600" dirty="0" smtClean="0"/>
          </a:p>
        </p:txBody>
      </p:sp>
      <p:sp>
        <p:nvSpPr>
          <p:cNvPr id="79" name="正方形/長方形 78"/>
          <p:cNvSpPr/>
          <p:nvPr/>
        </p:nvSpPr>
        <p:spPr>
          <a:xfrm>
            <a:off x="639382" y="3876362"/>
            <a:ext cx="29067519" cy="23342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503291" y="3312436"/>
            <a:ext cx="1926213" cy="830970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91419" tIns="45707" rIns="91419" bIns="45707" rtlCol="0" anchor="ctr">
            <a:spAutoFit/>
          </a:bodyPr>
          <a:lstStyle/>
          <a:p>
            <a:pPr algn="ctr"/>
            <a:r>
              <a:rPr lang="ja-JP" altLang="en-US" sz="4800" b="1" dirty="0" smtClean="0">
                <a:solidFill>
                  <a:schemeClr val="bg1"/>
                </a:solidFill>
              </a:rPr>
              <a:t>要旨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47" name="テキスト ボックス 146"/>
          <p:cNvSpPr txBox="1"/>
          <p:nvPr/>
        </p:nvSpPr>
        <p:spPr>
          <a:xfrm>
            <a:off x="945111" y="30545027"/>
            <a:ext cx="13834837" cy="2339259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r>
              <a:rPr lang="ja-JP" altLang="en-US" sz="3600" dirty="0" smtClean="0"/>
              <a:t>　・結果のみを簡潔に示す。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r>
              <a:rPr lang="ja-JP" altLang="en-US" sz="3600" dirty="0" smtClean="0"/>
              <a:t>・データならば、グラフや表を用いて、わかりやすく示す。</a:t>
            </a:r>
            <a:endParaRPr lang="en-US" altLang="ja-JP" sz="3600" dirty="0" smtClean="0"/>
          </a:p>
          <a:p>
            <a:r>
              <a:rPr lang="ja-JP" altLang="en-US" sz="3600" dirty="0" smtClean="0"/>
              <a:t>　・文字の羅列にならないように。写真や画像も使って。</a:t>
            </a:r>
            <a:endParaRPr lang="en-US" altLang="ja-JP" sz="3600" dirty="0" smtClean="0"/>
          </a:p>
          <a:p>
            <a:r>
              <a:rPr lang="ja-JP" altLang="en-US" sz="3600" dirty="0"/>
              <a:t>　</a:t>
            </a:r>
            <a:endParaRPr lang="en-US" altLang="ja-JP" sz="3600" dirty="0" smtClean="0"/>
          </a:p>
        </p:txBody>
      </p:sp>
      <p:sp>
        <p:nvSpPr>
          <p:cNvPr id="149" name="テキスト ボックス 148"/>
          <p:cNvSpPr txBox="1"/>
          <p:nvPr/>
        </p:nvSpPr>
        <p:spPr>
          <a:xfrm>
            <a:off x="15693923" y="8691917"/>
            <a:ext cx="13834837" cy="1785262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r>
              <a:rPr lang="ja-JP" altLang="en-US" sz="3600" dirty="0" smtClean="0"/>
              <a:t>　・得られた結果から解釈できる「しくみ」「仮説に対する解答」を示す。</a:t>
            </a:r>
            <a:endParaRPr lang="en-US" altLang="ja-JP" sz="3600" dirty="0" smtClean="0"/>
          </a:p>
          <a:p>
            <a:r>
              <a:rPr lang="ja-JP" altLang="en-US" sz="3600" dirty="0" smtClean="0"/>
              <a:t>　・論理的な表現が大切。</a:t>
            </a:r>
            <a:endParaRPr lang="en-US" altLang="ja-JP" sz="3600" dirty="0" smtClean="0"/>
          </a:p>
          <a:p>
            <a:r>
              <a:rPr lang="ja-JP" altLang="en-US" sz="3600" dirty="0" smtClean="0"/>
              <a:t>　・主観的</a:t>
            </a:r>
            <a:r>
              <a:rPr lang="ja-JP" altLang="en-US" sz="3600" dirty="0"/>
              <a:t>でなく</a:t>
            </a:r>
            <a:r>
              <a:rPr lang="ja-JP" altLang="en-US" sz="3600" dirty="0" smtClean="0"/>
              <a:t>客観的な（多くの人が納得するような）内容に</a:t>
            </a:r>
            <a:r>
              <a:rPr lang="ja-JP" altLang="en-US" sz="3600" dirty="0"/>
              <a:t>する</a:t>
            </a:r>
            <a:r>
              <a:rPr lang="ja-JP" altLang="en-US" sz="3600" dirty="0" smtClean="0"/>
              <a:t>。</a:t>
            </a:r>
            <a:endParaRPr lang="en-US" altLang="ja-JP" sz="3600" dirty="0" smtClean="0"/>
          </a:p>
        </p:txBody>
      </p:sp>
      <p:sp>
        <p:nvSpPr>
          <p:cNvPr id="152" name="テキスト ボックス 151"/>
          <p:cNvSpPr txBox="1"/>
          <p:nvPr/>
        </p:nvSpPr>
        <p:spPr>
          <a:xfrm>
            <a:off x="15693922" y="21037094"/>
            <a:ext cx="13834837" cy="677266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r>
              <a:rPr lang="ja-JP" altLang="en-US" sz="3600" dirty="0" smtClean="0"/>
              <a:t>　・今回の研究で何がわかったのか。明らかになったのか。</a:t>
            </a:r>
            <a:endParaRPr lang="en-US" altLang="ja-JP" sz="3600" dirty="0" smtClean="0"/>
          </a:p>
        </p:txBody>
      </p:sp>
      <p:sp>
        <p:nvSpPr>
          <p:cNvPr id="155" name="テキスト ボックス 154"/>
          <p:cNvSpPr txBox="1"/>
          <p:nvPr/>
        </p:nvSpPr>
        <p:spPr>
          <a:xfrm>
            <a:off x="15635658" y="31362196"/>
            <a:ext cx="13834837" cy="1231264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r>
              <a:rPr lang="ja-JP" altLang="en-US" sz="3600" dirty="0" smtClean="0"/>
              <a:t>　・今回の研究を踏まえて、次に</a:t>
            </a:r>
            <a:r>
              <a:rPr lang="ja-JP" altLang="en-US" sz="3600" dirty="0"/>
              <a:t>何</a:t>
            </a:r>
            <a:r>
              <a:rPr lang="ja-JP" altLang="en-US" sz="3600" dirty="0" smtClean="0"/>
              <a:t>に取り組むのか。</a:t>
            </a:r>
            <a:endParaRPr lang="en-US" altLang="ja-JP" sz="3600" dirty="0" smtClean="0"/>
          </a:p>
          <a:p>
            <a:r>
              <a:rPr lang="ja-JP" altLang="en-US" sz="3600" dirty="0" smtClean="0"/>
              <a:t>　・優先順位をつけ、箇条書きで示す。</a:t>
            </a:r>
            <a:endParaRPr lang="en-US" altLang="ja-JP" sz="3600" dirty="0" smtClean="0"/>
          </a:p>
        </p:txBody>
      </p:sp>
      <p:sp>
        <p:nvSpPr>
          <p:cNvPr id="160" name="正方形/長方形 159"/>
          <p:cNvSpPr/>
          <p:nvPr/>
        </p:nvSpPr>
        <p:spPr>
          <a:xfrm>
            <a:off x="681376" y="22276091"/>
            <a:ext cx="14098572" cy="6799743"/>
          </a:xfrm>
          <a:prstGeom prst="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03291" y="22095425"/>
            <a:ext cx="6007615" cy="83099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</a:rPr>
              <a:t>調査方法・実験方法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61" name="正方形/長方形 160"/>
          <p:cNvSpPr/>
          <p:nvPr/>
        </p:nvSpPr>
        <p:spPr>
          <a:xfrm>
            <a:off x="667586" y="29942847"/>
            <a:ext cx="14098572" cy="120557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4" name="テキスト ボックス 143"/>
          <p:cNvSpPr txBox="1"/>
          <p:nvPr/>
        </p:nvSpPr>
        <p:spPr>
          <a:xfrm>
            <a:off x="409638" y="29527348"/>
            <a:ext cx="6007615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</a:rPr>
              <a:t>結　　果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63" name="正方形/長方形 162"/>
          <p:cNvSpPr/>
          <p:nvPr/>
        </p:nvSpPr>
        <p:spPr>
          <a:xfrm>
            <a:off x="15693923" y="7574617"/>
            <a:ext cx="14098572" cy="114819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テキスト ボックス 139"/>
          <p:cNvSpPr txBox="1"/>
          <p:nvPr/>
        </p:nvSpPr>
        <p:spPr>
          <a:xfrm>
            <a:off x="15572035" y="7211945"/>
            <a:ext cx="6139064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</a:rPr>
              <a:t>考　　察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64" name="正方形/長方形 163"/>
          <p:cNvSpPr/>
          <p:nvPr/>
        </p:nvSpPr>
        <p:spPr>
          <a:xfrm>
            <a:off x="15716051" y="19959994"/>
            <a:ext cx="14098572" cy="90771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0" name="テキスト ボックス 149"/>
          <p:cNvSpPr txBox="1"/>
          <p:nvPr/>
        </p:nvSpPr>
        <p:spPr>
          <a:xfrm>
            <a:off x="15572035" y="19548800"/>
            <a:ext cx="10081120" cy="830997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</a:rPr>
              <a:t>結論・まとめ・研究の成果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65" name="正方形/長方形 164"/>
          <p:cNvSpPr/>
          <p:nvPr/>
        </p:nvSpPr>
        <p:spPr>
          <a:xfrm>
            <a:off x="15739366" y="30358345"/>
            <a:ext cx="14098572" cy="561235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3" name="テキスト ボックス 152"/>
          <p:cNvSpPr txBox="1"/>
          <p:nvPr/>
        </p:nvSpPr>
        <p:spPr>
          <a:xfrm>
            <a:off x="15572035" y="29942847"/>
            <a:ext cx="6139064" cy="830997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 smtClean="0">
                <a:solidFill>
                  <a:schemeClr val="bg1"/>
                </a:solidFill>
              </a:rPr>
              <a:t>今後の課題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66" name="テキスト ボックス 165"/>
          <p:cNvSpPr txBox="1"/>
          <p:nvPr/>
        </p:nvSpPr>
        <p:spPr>
          <a:xfrm>
            <a:off x="15572035" y="39118230"/>
            <a:ext cx="424847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b="1" dirty="0" smtClean="0">
                <a:solidFill>
                  <a:schemeClr val="accent1">
                    <a:lumMod val="75000"/>
                  </a:schemeClr>
                </a:solidFill>
              </a:rPr>
              <a:t>謝　　辞</a:t>
            </a:r>
            <a:endParaRPr kumimoji="1" lang="ja-JP" altLang="en-US" sz="4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5671230" y="4242341"/>
            <a:ext cx="82985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Summary</a:t>
            </a:r>
            <a:r>
              <a:rPr kumimoji="1" lang="ja-JP" altLang="en-US" dirty="0" smtClean="0"/>
              <a:t>　</a:t>
            </a:r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93411" y="18050743"/>
            <a:ext cx="13834837" cy="677266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r>
              <a:rPr lang="ja-JP" altLang="en-US" sz="3600" dirty="0" smtClean="0"/>
              <a:t>　　・研究結果を自分なりに予測し、合理的・科学的に説明する。</a:t>
            </a:r>
            <a:endParaRPr lang="en-US" altLang="ja-JP" sz="3600" dirty="0" smtClean="0"/>
          </a:p>
        </p:txBody>
      </p:sp>
      <p:sp>
        <p:nvSpPr>
          <p:cNvPr id="157" name="正方形/長方形 156"/>
          <p:cNvSpPr/>
          <p:nvPr/>
        </p:nvSpPr>
        <p:spPr>
          <a:xfrm>
            <a:off x="738390" y="17361170"/>
            <a:ext cx="14098572" cy="367592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2885" y="17048201"/>
            <a:ext cx="1926213" cy="77344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lIns="91419" tIns="45707" rIns="91419" bIns="45707" rtlCol="0" anchor="ctr">
            <a:spAutoFit/>
          </a:bodyPr>
          <a:lstStyle/>
          <a:p>
            <a:pPr algn="ctr"/>
            <a:r>
              <a:rPr lang="ja-JP" altLang="en-US" sz="4800" b="1" dirty="0">
                <a:solidFill>
                  <a:schemeClr val="bg1"/>
                </a:solidFill>
              </a:rPr>
              <a:t>仮説</a:t>
            </a: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4282397" y="18896302"/>
            <a:ext cx="4910511" cy="12318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 </a:t>
            </a:r>
            <a:r>
              <a:rPr lang="en-US" altLang="ja-JP" dirty="0" smtClean="0"/>
              <a:t>hypothesis</a:t>
            </a:r>
            <a:endParaRPr kumimoji="1" lang="ja-JP" altLang="en-US" dirty="0"/>
          </a:p>
        </p:txBody>
      </p:sp>
      <p:grpSp>
        <p:nvGrpSpPr>
          <p:cNvPr id="9" name="グループ化 8"/>
          <p:cNvGrpSpPr/>
          <p:nvPr/>
        </p:nvGrpSpPr>
        <p:grpSpPr>
          <a:xfrm>
            <a:off x="462729" y="6777774"/>
            <a:ext cx="14413254" cy="8921864"/>
            <a:chOff x="409638" y="11309624"/>
            <a:chExt cx="14413254" cy="7041108"/>
          </a:xfrm>
        </p:grpSpPr>
        <p:sp>
          <p:nvSpPr>
            <p:cNvPr id="158" name="正方形/長方形 157"/>
            <p:cNvSpPr/>
            <p:nvPr/>
          </p:nvSpPr>
          <p:spPr>
            <a:xfrm>
              <a:off x="713276" y="11725109"/>
              <a:ext cx="14098572" cy="6625623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3" name="グループ化 2"/>
            <p:cNvGrpSpPr/>
            <p:nvPr/>
          </p:nvGrpSpPr>
          <p:grpSpPr>
            <a:xfrm>
              <a:off x="409638" y="11309624"/>
              <a:ext cx="14413254" cy="7041107"/>
              <a:chOff x="409638" y="11309624"/>
              <a:chExt cx="14413254" cy="7041107"/>
            </a:xfrm>
          </p:grpSpPr>
          <p:sp>
            <p:nvSpPr>
              <p:cNvPr id="139" name="テキスト ボックス 138"/>
              <p:cNvSpPr txBox="1"/>
              <p:nvPr/>
            </p:nvSpPr>
            <p:spPr>
              <a:xfrm>
                <a:off x="988055" y="12459456"/>
                <a:ext cx="13834837" cy="2283350"/>
              </a:xfrm>
              <a:prstGeom prst="rect">
                <a:avLst/>
              </a:prstGeom>
              <a:noFill/>
            </p:spPr>
            <p:txBody>
              <a:bodyPr wrap="square" lIns="122080" tIns="61038" rIns="122080" bIns="61038" rtlCol="0">
                <a:spAutoFit/>
              </a:bodyPr>
              <a:lstStyle/>
              <a:p>
                <a:r>
                  <a:rPr lang="ja-JP" altLang="en-US" sz="3600" dirty="0" smtClean="0"/>
                  <a:t>　・なぜ</a:t>
                </a:r>
                <a:r>
                  <a:rPr lang="ja-JP" altLang="en-US" sz="3600" dirty="0"/>
                  <a:t>この課題研究を行ったのか。なぜ興味を持ったのか</a:t>
                </a:r>
                <a:r>
                  <a:rPr lang="ja-JP" altLang="en-US" sz="3600" dirty="0" smtClean="0"/>
                  <a:t>。</a:t>
                </a:r>
                <a:endParaRPr lang="en-US" altLang="ja-JP" sz="3600" dirty="0" smtClean="0"/>
              </a:p>
              <a:p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・これまで何が明らかになっているのか。</a:t>
                </a:r>
                <a:endParaRPr lang="en-US" altLang="ja-JP" sz="3600" dirty="0" smtClean="0"/>
              </a:p>
              <a:p>
                <a:r>
                  <a:rPr lang="ja-JP" altLang="en-US" sz="3600" dirty="0"/>
                  <a:t>　</a:t>
                </a:r>
                <a:r>
                  <a:rPr lang="ja-JP" altLang="en-US" sz="3600" dirty="0" smtClean="0"/>
                  <a:t>　　　　　　　何が明らかにされていないのか（先行研究など）。</a:t>
                </a:r>
                <a:endParaRPr lang="en-US" altLang="ja-JP" sz="3600" dirty="0" smtClean="0"/>
              </a:p>
              <a:p>
                <a:r>
                  <a:rPr lang="ja-JP" altLang="en-US" sz="3600" dirty="0" smtClean="0"/>
                  <a:t>　・テーマや発表を理解するための基礎知識の紹介。</a:t>
                </a:r>
                <a:endParaRPr lang="en-US" altLang="ja-JP" sz="3600" dirty="0" smtClean="0"/>
              </a:p>
              <a:p>
                <a:r>
                  <a:rPr lang="ja-JP" altLang="en-US" sz="3600" dirty="0" smtClean="0"/>
                  <a:t>　・実験ならば、原理や反応式も必要となる。</a:t>
                </a:r>
                <a:endParaRPr lang="en-US" altLang="ja-JP" sz="3600" dirty="0" smtClean="0"/>
              </a:p>
            </p:txBody>
          </p:sp>
          <p:sp>
            <p:nvSpPr>
              <p:cNvPr id="68" name="テキスト ボックス 67"/>
              <p:cNvSpPr txBox="1"/>
              <p:nvPr/>
            </p:nvSpPr>
            <p:spPr>
              <a:xfrm>
                <a:off x="409638" y="11309624"/>
                <a:ext cx="6048331" cy="830970"/>
              </a:xfrm>
              <a:prstGeom prst="rect">
                <a:avLst/>
              </a:prstGeom>
              <a:solidFill>
                <a:schemeClr val="accent3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 lIns="91419" tIns="45707" rIns="91419" bIns="45707" rtlCol="0" anchor="ctr">
                <a:spAutoFit/>
              </a:bodyPr>
              <a:lstStyle/>
              <a:p>
                <a:pPr algn="ctr"/>
                <a:r>
                  <a:rPr lang="ja-JP" altLang="en-US" sz="4800" b="1" dirty="0" smtClean="0">
                    <a:latin typeface="+mn-ea"/>
                  </a:rPr>
                  <a:t>テーマの背景</a:t>
                </a:r>
                <a:endParaRPr lang="ja-JP" altLang="en-US" sz="4800" b="1" dirty="0">
                  <a:latin typeface="+mn-ea"/>
                </a:endParaRPr>
              </a:p>
            </p:txBody>
          </p:sp>
          <p:sp>
            <p:nvSpPr>
              <p:cNvPr id="169" name="テキスト ボックス 168"/>
              <p:cNvSpPr txBox="1"/>
              <p:nvPr/>
            </p:nvSpPr>
            <p:spPr>
              <a:xfrm>
                <a:off x="2238175" y="15796186"/>
                <a:ext cx="1189915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 smtClean="0"/>
                  <a:t>Motif</a:t>
                </a:r>
                <a:r>
                  <a:rPr lang="ja-JP" altLang="en-US" dirty="0" smtClean="0"/>
                  <a:t>　</a:t>
                </a:r>
                <a:r>
                  <a:rPr lang="en-US" altLang="ja-JP" dirty="0" smtClean="0"/>
                  <a:t>Introduction</a:t>
                </a:r>
                <a:endParaRPr lang="en-US" altLang="ja-JP" dirty="0"/>
              </a:p>
              <a:p>
                <a:r>
                  <a:rPr lang="en-US" altLang="ja-JP" dirty="0" smtClean="0"/>
                  <a:t>Background</a:t>
                </a:r>
                <a:r>
                  <a:rPr kumimoji="1" lang="ja-JP" altLang="en-US" dirty="0" smtClean="0"/>
                  <a:t>　</a:t>
                </a:r>
                <a:r>
                  <a:rPr kumimoji="1" lang="en-US" altLang="ja-JP" dirty="0" smtClean="0"/>
                  <a:t>Fundamentals</a:t>
                </a:r>
                <a:endParaRPr kumimoji="1" lang="ja-JP" altLang="en-US" dirty="0"/>
              </a:p>
            </p:txBody>
          </p:sp>
        </p:grpSp>
      </p:grpSp>
      <p:sp>
        <p:nvSpPr>
          <p:cNvPr id="170" name="テキスト ボックス 169"/>
          <p:cNvSpPr txBox="1"/>
          <p:nvPr/>
        </p:nvSpPr>
        <p:spPr>
          <a:xfrm>
            <a:off x="9503443" y="26002845"/>
            <a:ext cx="410753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Methods</a:t>
            </a:r>
          </a:p>
          <a:p>
            <a:r>
              <a:rPr lang="en-US" altLang="ja-JP" dirty="0"/>
              <a:t>Materials</a:t>
            </a:r>
            <a:endParaRPr kumimoji="1" lang="ja-JP" altLang="en-US" dirty="0"/>
          </a:p>
        </p:txBody>
      </p:sp>
      <p:sp>
        <p:nvSpPr>
          <p:cNvPr id="171" name="テキスト ボックス 170"/>
          <p:cNvSpPr txBox="1"/>
          <p:nvPr/>
        </p:nvSpPr>
        <p:spPr>
          <a:xfrm>
            <a:off x="9280528" y="34512294"/>
            <a:ext cx="315304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Results</a:t>
            </a:r>
            <a:endParaRPr kumimoji="1" lang="ja-JP" altLang="en-US" dirty="0"/>
          </a:p>
        </p:txBody>
      </p:sp>
      <p:sp>
        <p:nvSpPr>
          <p:cNvPr id="172" name="テキスト ボックス 171"/>
          <p:cNvSpPr txBox="1"/>
          <p:nvPr/>
        </p:nvSpPr>
        <p:spPr>
          <a:xfrm>
            <a:off x="23492915" y="14376199"/>
            <a:ext cx="45432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Discussion</a:t>
            </a:r>
            <a:endParaRPr kumimoji="1" lang="ja-JP" altLang="en-US" dirty="0"/>
          </a:p>
        </p:txBody>
      </p:sp>
      <p:sp>
        <p:nvSpPr>
          <p:cNvPr id="173" name="テキスト ボックス 172"/>
          <p:cNvSpPr txBox="1"/>
          <p:nvPr/>
        </p:nvSpPr>
        <p:spPr>
          <a:xfrm>
            <a:off x="23513939" y="25956679"/>
            <a:ext cx="513794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Conclusions</a:t>
            </a:r>
            <a:endParaRPr kumimoji="1" lang="ja-JP" altLang="en-US" dirty="0"/>
          </a:p>
        </p:txBody>
      </p:sp>
      <p:sp>
        <p:nvSpPr>
          <p:cNvPr id="174" name="テキスト ボックス 173"/>
          <p:cNvSpPr txBox="1"/>
          <p:nvPr/>
        </p:nvSpPr>
        <p:spPr>
          <a:xfrm>
            <a:off x="23492915" y="32593978"/>
            <a:ext cx="269336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Tasks</a:t>
            </a:r>
          </a:p>
          <a:p>
            <a:r>
              <a:rPr lang="en-US" altLang="ja-JP" dirty="0" smtClean="0"/>
              <a:t>Issues</a:t>
            </a:r>
            <a:endParaRPr kumimoji="1" lang="ja-JP" altLang="en-US" dirty="0"/>
          </a:p>
        </p:txBody>
      </p:sp>
      <p:sp>
        <p:nvSpPr>
          <p:cNvPr id="175" name="テキスト ボックス 174"/>
          <p:cNvSpPr txBox="1"/>
          <p:nvPr/>
        </p:nvSpPr>
        <p:spPr>
          <a:xfrm>
            <a:off x="23309312" y="37497613"/>
            <a:ext cx="56230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References</a:t>
            </a:r>
            <a:endParaRPr kumimoji="1" lang="ja-JP" altLang="en-US" dirty="0"/>
          </a:p>
        </p:txBody>
      </p:sp>
      <p:sp>
        <p:nvSpPr>
          <p:cNvPr id="176" name="テキスト ボックス 175"/>
          <p:cNvSpPr txBox="1"/>
          <p:nvPr/>
        </p:nvSpPr>
        <p:spPr>
          <a:xfrm>
            <a:off x="20106920" y="39533728"/>
            <a:ext cx="94653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Acknowledgements</a:t>
            </a:r>
            <a:endParaRPr kumimoji="1" lang="ja-JP" altLang="en-US" dirty="0"/>
          </a:p>
        </p:txBody>
      </p:sp>
      <p:sp>
        <p:nvSpPr>
          <p:cNvPr id="177" name="テキスト ボックス 176"/>
          <p:cNvSpPr txBox="1"/>
          <p:nvPr/>
        </p:nvSpPr>
        <p:spPr>
          <a:xfrm>
            <a:off x="23555424" y="1530054"/>
            <a:ext cx="57406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 smtClean="0">
                <a:solidFill>
                  <a:schemeClr val="bg1"/>
                </a:solidFill>
              </a:rPr>
              <a:t>Subject of this speech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78" name="テキスト ボックス 177"/>
          <p:cNvSpPr txBox="1"/>
          <p:nvPr/>
        </p:nvSpPr>
        <p:spPr>
          <a:xfrm>
            <a:off x="23424586" y="706375"/>
            <a:ext cx="60023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800" b="1" dirty="0" smtClean="0">
                <a:solidFill>
                  <a:schemeClr val="bg1"/>
                </a:solidFill>
              </a:rPr>
              <a:t>Theme of this research</a:t>
            </a:r>
            <a:endParaRPr kumimoji="1"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6358511" y="22926422"/>
            <a:ext cx="1070517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このポスターサイズは</a:t>
            </a:r>
            <a:r>
              <a:rPr lang="en-US" altLang="ja-JP" dirty="0"/>
              <a:t>A0</a:t>
            </a:r>
            <a:endParaRPr kumimoji="1" lang="en-US" altLang="ja-JP" dirty="0" smtClean="0"/>
          </a:p>
          <a:p>
            <a:r>
              <a:rPr lang="ja-JP" altLang="en-US" dirty="0" smtClean="0"/>
              <a:t>　横</a:t>
            </a:r>
            <a:r>
              <a:rPr lang="en-US" altLang="ja-JP" dirty="0" smtClean="0"/>
              <a:t>840mm </a:t>
            </a:r>
            <a:r>
              <a:rPr lang="ja-JP" altLang="en-US" dirty="0" smtClean="0"/>
              <a:t>縦</a:t>
            </a:r>
            <a:r>
              <a:rPr lang="en-US" altLang="ja-JP" dirty="0" smtClean="0"/>
              <a:t>1190mm</a:t>
            </a:r>
            <a:endParaRPr kumimoji="1" lang="ja-JP" altLang="en-US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5739366" y="40857167"/>
            <a:ext cx="13834837" cy="677266"/>
          </a:xfrm>
          <a:prstGeom prst="rect">
            <a:avLst/>
          </a:prstGeom>
          <a:noFill/>
        </p:spPr>
        <p:txBody>
          <a:bodyPr wrap="square" lIns="122080" tIns="61038" rIns="122080" bIns="61038" rtlCol="0">
            <a:spAutoFit/>
          </a:bodyPr>
          <a:lstStyle/>
          <a:p>
            <a:r>
              <a:rPr lang="en-US" altLang="ja-JP" sz="3600" dirty="0" smtClean="0"/>
              <a:t>※</a:t>
            </a:r>
            <a:r>
              <a:rPr lang="ja-JP" altLang="en-US" sz="3600" dirty="0" smtClean="0"/>
              <a:t>大学・研究機関など校外の方に指導・助言いただいた場合に記載。</a:t>
            </a: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82194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3919</TotalTime>
  <Words>417</Words>
  <Application>Microsoft Office PowerPoint</Application>
  <PresentationFormat>ユーザー設定</PresentationFormat>
  <Paragraphs>53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Calibri</vt:lpstr>
      <vt:lpstr>Office ​​テーマ</vt:lpstr>
      <vt:lpstr>研究テーマまたは発表演題 サブタイトルまたは演題の英語表記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甘利山の土壌環境調査</dc:title>
  <dc:creator>nirasakiscience</dc:creator>
  <cp:lastModifiedBy>Windows ユーザー</cp:lastModifiedBy>
  <cp:revision>345</cp:revision>
  <cp:lastPrinted>2021-04-09T09:17:45Z</cp:lastPrinted>
  <dcterms:created xsi:type="dcterms:W3CDTF">2013-12-11T06:54:42Z</dcterms:created>
  <dcterms:modified xsi:type="dcterms:W3CDTF">2024-04-11T02:18:23Z</dcterms:modified>
</cp:coreProperties>
</file>