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636" r:id="rId2"/>
    <p:sldId id="648" r:id="rId3"/>
    <p:sldId id="644" r:id="rId4"/>
    <p:sldId id="637" r:id="rId5"/>
    <p:sldId id="258" r:id="rId6"/>
    <p:sldId id="259" r:id="rId7"/>
    <p:sldId id="260" r:id="rId8"/>
    <p:sldId id="268" r:id="rId9"/>
    <p:sldId id="650" r:id="rId10"/>
    <p:sldId id="649" r:id="rId11"/>
    <p:sldId id="263" r:id="rId12"/>
    <p:sldId id="269" r:id="rId13"/>
    <p:sldId id="264" r:id="rId14"/>
    <p:sldId id="265" r:id="rId15"/>
    <p:sldId id="651" r:id="rId16"/>
    <p:sldId id="267" r:id="rId17"/>
    <p:sldId id="270" r:id="rId18"/>
    <p:sldId id="272" r:id="rId19"/>
    <p:sldId id="652" r:id="rId20"/>
    <p:sldId id="647" r:id="rId21"/>
  </p:sldIdLst>
  <p:sldSz cx="12192000" cy="6858000"/>
  <p:notesSz cx="6794500" cy="99250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039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98202-DF70-D3BA-9599-328F6EE1C49E}" v="32" dt="2026-06-03T00:08:15.216"/>
    <p1510:client id="{14E893B6-12D7-45D5-A5D2-DAECD7B73712}" v="944" dt="2026-06-03T00:41:42.328"/>
    <p1510:client id="{3BA5F524-2E4E-1B08-D850-DA2ED94F11D1}" v="17" dt="2026-06-02T05:32:20.314"/>
    <p1510:client id="{4013CE29-D91C-9B42-2A1C-C839241B6214}" v="175" dt="2026-06-03T06:01:40.899"/>
    <p1510:client id="{490AA1F8-7CD6-82C4-B580-EF01D7BB6AAA}" v="158" dt="2026-06-02T03:45:02.921"/>
    <p1510:client id="{AAC1B7DD-72E3-E736-39DF-FE480E9DD45C}" v="21" dt="2026-06-02T02:55:21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F75CF-0D49-4BD0-841A-29ADE1B71CD0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431"/>
            <a:ext cx="543560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4283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27076"/>
            <a:ext cx="2944283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384F6-55E0-463F-9BB3-7626DD1805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52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7C852F-49CD-989D-E076-FE6423CD3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ED9159B-55C0-8BDE-5DE3-E0107A155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D6829E-6BE2-000E-FDB0-B21953910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5CF03-D706-4B06-8EB5-1523BBD6BBE3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97984C-F1D3-750B-0125-B0F07F35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260365-7183-FFEA-1EEB-088B96EC8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345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5DD29A-9806-26CB-43E2-797780960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8ED0CD-4770-77E3-37FD-C808E13CA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9287DF-9ED2-D856-7C21-A9F72CBC8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DA2C-3166-4587-92D5-402738B3E91A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DCD4B9-E03E-CE4E-D101-AC4ED85D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443AE5-8206-10AD-60C1-5348AC08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54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B446A8-5084-A41E-B63B-FCBFA520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DFB245-863A-32B9-8871-A2E80DE15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6FCE38-0534-8BD0-3633-A67C83C8A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2F88-DBC0-4D32-ADC7-8E94201B4BDA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113270-F4A4-ADEB-A911-C9228C5D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54898C-B760-E5AA-43B1-965A73089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521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68030E-8C4A-A332-59DA-DD369251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12E5FC-6530-B00E-B495-86BBDFCE4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A687BA-D20C-142D-9939-8095A87DB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775146-C4F2-CC93-D130-BA4712A9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ACCE-71DC-4B96-984A-92FDC9FF0424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E273AB-135D-BFCA-5595-EDB37016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C257F5-8736-8A81-1799-5988BE2A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89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378E45-A113-3E55-67C2-4A3E2DBBE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6BA732-3DCB-2826-AD0F-D12039C9F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9DB4A70-CA08-B8E0-A39A-743496E07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7C37E3D-2956-F73C-DF58-7A56E273B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815744A-E0BB-FD59-63FE-6384717D9B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67B29CB-6F62-AF9B-7801-626190C2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FA25-B1E1-4231-A504-6FC126A046A9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17AE729-103E-0991-4E75-A163EA987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D17673-3F05-12BC-48AD-0C778481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17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70D4D8-803B-3CF9-248B-0898A141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401847E-DCF9-D85B-715F-94BA67EFC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AA2D5-584B-4767-8503-42AA75FF2504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F782B84-27AE-52AF-72AE-9ADE7EA9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62D1CB7-3C6E-4CE3-8D88-6C59FB84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238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4483BA-8557-7CDA-D553-42E18C44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D041A-122A-444A-B9EF-C8B29C1084A7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23F814A-0E4A-025F-E1A6-8CEFEB28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2EDC55-4D80-6BDA-E28C-2531A1EA7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28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FEAABE-41EF-9F62-9280-B33195028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F4B875-21C4-DF74-2480-137BCA1E1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EDE407C-47D7-F63D-583D-6FC094A38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F6C114B-1900-12E6-8E8D-50327553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9FFD6-7988-4AAE-8FBE-C4A9E0554A0A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189F8C-B355-9A7A-DA50-0D5CEAD88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0A53B0-E4EB-D93C-9E82-EFA7F4BF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42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9989D3-D742-522C-CF8A-4110030D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32036D9-5075-10F3-E0E8-B6D5E2276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EC26C2-E1A6-F437-DC9D-AF0EB002C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7F475A9-63BE-3E2B-AEAA-DAE95222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EABD9-FE7A-4B51-9E32-6F113D77FBAD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284E03-457A-8DB3-5657-AAD48D2CE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5F3208-9DB7-B5BE-B1C8-F6EE79006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088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73F2F-CEAE-9F91-768B-C64E74AB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1FA753-0422-1AA2-2A22-7C5E35781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A12F3F-65DE-2A9B-E1BB-C1647045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FA76-E644-4558-BF4B-79EDD2418D0C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8B1D91-623C-39CB-16D6-8397C7E4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B7C6D9-C88C-B325-1963-2587452F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4A6C6E-A055-13CE-9649-7792E9A64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A957B0-7258-8B91-AD0E-CF400A346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E2F8B1-6FE3-09DF-907A-FC0459CF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7185-F5BC-480F-935C-12DACF02EC35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DE9C05-04D0-0BDF-5E93-6953FE33B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680845-AAED-73C0-CA55-C26BC087C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015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F3A2C1F-DDF1-1C38-FFAD-3407D9B3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0DEEAC-17D5-7A7B-B6F6-B2A9E5D42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6C0179-7A9D-F14C-A184-819D50168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25DD2-7E98-46FC-A242-62A407E147CF}" type="datetime1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8815E5-E01A-1147-0CB5-18790EB9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F6EE11-9E5D-AC95-84DB-9E29C8EF1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87910E-EAEC-4FB7-9CA1-B079AAB143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36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78147C-77D4-1380-6D22-42D6962D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E5D4D1F-1567-8648-5AC7-F2A70C90692B}"/>
              </a:ext>
            </a:extLst>
          </p:cNvPr>
          <p:cNvSpPr txBox="1">
            <a:spLocks/>
          </p:cNvSpPr>
          <p:nvPr/>
        </p:nvSpPr>
        <p:spPr>
          <a:xfrm>
            <a:off x="-1141" y="2124216"/>
            <a:ext cx="12293060" cy="2609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7200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中学校出前授業</a:t>
            </a:r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endParaRPr lang="en-US" altLang="ja-JP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r>
              <a:rPr lang="en-US" altLang="ja-JP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Presents by </a:t>
            </a:r>
            <a:r>
              <a:rPr lang="ja-JP" altLang="en-US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韮崎高校</a:t>
            </a:r>
            <a:endParaRPr lang="ja-JP" sz="3600" dirty="0">
              <a:ln>
                <a:solidFill>
                  <a:prstClr val="black"/>
                </a:solidFill>
              </a:ln>
              <a:solidFill>
                <a:schemeClr val="bg1"/>
              </a:solidFill>
              <a:effectLst>
                <a:glow rad="63500">
                  <a:srgbClr val="196B24">
                    <a:satMod val="175000"/>
                    <a:alpha val="40000"/>
                  </a:srgbClr>
                </a:glow>
              </a:effectLst>
              <a:latin typeface="HGPSoeiKakugothicUB"/>
              <a:ea typeface="HGPSoeiKakugothicUB"/>
            </a:endParaRPr>
          </a:p>
        </p:txBody>
      </p:sp>
    </p:spTree>
    <p:extLst>
      <p:ext uri="{BB962C8B-B14F-4D97-AF65-F5344CB8AC3E}">
        <p14:creationId xmlns:p14="http://schemas.microsoft.com/office/powerpoint/2010/main" val="382623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E6A27-84A4-DA06-FACE-870EA34AB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31872B8-0B1F-CB41-29DA-A5BD29987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FEC6C10C-4C93-7C80-12F9-0D713A60E5A5}"/>
              </a:ext>
            </a:extLst>
          </p:cNvPr>
          <p:cNvSpPr txBox="1">
            <a:spLocks/>
          </p:cNvSpPr>
          <p:nvPr/>
        </p:nvSpPr>
        <p:spPr>
          <a:xfrm>
            <a:off x="-1141" y="2124216"/>
            <a:ext cx="12293060" cy="2609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7200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①なぜ草刈りが必要か</a:t>
            </a:r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r>
              <a:rPr lang="ja-JP" altLang="en-US" sz="7200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②甘利山さわら池の調査結果</a:t>
            </a:r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r>
              <a:rPr lang="ja-JP" altLang="en-US" sz="72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③中学１年生に伝えたい事</a:t>
            </a:r>
            <a:endParaRPr lang="ja-JP" sz="3600">
              <a:ln>
                <a:solidFill>
                  <a:prstClr val="black"/>
                </a:solidFill>
              </a:ln>
              <a:solidFill>
                <a:schemeClr val="bg1"/>
              </a:solidFill>
              <a:effectLst>
                <a:glow rad="63500">
                  <a:srgbClr val="196B24">
                    <a:satMod val="175000"/>
                    <a:alpha val="40000"/>
                  </a:srgbClr>
                </a:glow>
              </a:effectLst>
              <a:latin typeface="HGPSoeiKakugothicUB"/>
              <a:ea typeface="HGPSoeiKakugothicUB"/>
            </a:endParaRPr>
          </a:p>
        </p:txBody>
      </p:sp>
    </p:spTree>
    <p:extLst>
      <p:ext uri="{BB962C8B-B14F-4D97-AF65-F5344CB8AC3E}">
        <p14:creationId xmlns:p14="http://schemas.microsoft.com/office/powerpoint/2010/main" val="336933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37A3A2-0074-47DA-C82A-2198247C6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5262"/>
            <a:ext cx="11430000" cy="6467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09FAB-9169-951D-305B-BDD364C2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A0B83D-F916-58A5-897B-EFBD3409A13A}"/>
              </a:ext>
            </a:extLst>
          </p:cNvPr>
          <p:cNvSpPr txBox="1"/>
          <p:nvPr/>
        </p:nvSpPr>
        <p:spPr>
          <a:xfrm>
            <a:off x="916627" y="665818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3200">
                <a:ea typeface="游ゴシック"/>
              </a:rPr>
              <a:t>甘利山</a:t>
            </a:r>
            <a:endParaRPr lang="en-US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00550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78147C-77D4-1380-6D22-42D6962D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56938EF5-0357-477E-9D2C-F7FD64804D50}" type="slidenum">
              <a:rPr kumimoji="1" lang="en-US" altLang="ja-JP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kumimoji="1" lang="en-US" altLang="ja-JP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E5D4D1F-1567-8648-5AC7-F2A70C90692B}"/>
              </a:ext>
            </a:extLst>
          </p:cNvPr>
          <p:cNvSpPr txBox="1">
            <a:spLocks/>
          </p:cNvSpPr>
          <p:nvPr/>
        </p:nvSpPr>
        <p:spPr>
          <a:xfrm>
            <a:off x="323871" y="-794717"/>
            <a:ext cx="7195487" cy="53067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ja-JP" altLang="en-US" sz="6000" b="1" kern="1200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なぜ、甘利山は</a:t>
            </a:r>
            <a:endParaRPr lang="en-US" altLang="ja-JP" sz="6000" b="1" kern="1200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</a:endParaRPr>
          </a:p>
          <a:p>
            <a:pPr>
              <a:spcAft>
                <a:spcPts val="600"/>
              </a:spcAft>
            </a:pPr>
            <a:r>
              <a:rPr lang="ja-JP" altLang="en-US" sz="6000" b="1" kern="1200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草刈りが必要</a:t>
            </a:r>
            <a:endParaRPr lang="en-US" altLang="ja-JP" sz="60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ea typeface="游ゴシック Light"/>
            </a:endParaRPr>
          </a:p>
          <a:p>
            <a:pPr>
              <a:spcAft>
                <a:spcPts val="600"/>
              </a:spcAft>
            </a:pPr>
            <a:r>
              <a:rPr lang="ja-JP" altLang="en-US" sz="6000" b="1" kern="1200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なのか</a:t>
            </a:r>
            <a:endParaRPr lang="en-US" altLang="ja-JP" sz="6000" b="1" kern="1200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3B42BE3-1495-F1E2-7AC2-ECFF552DE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029" y="1191997"/>
            <a:ext cx="4466851" cy="47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2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A5223-6FFA-21B0-537F-D5FC3442E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HIS 絶景 - ナミブ砂漠">
            <a:extLst>
              <a:ext uri="{FF2B5EF4-FFF2-40B4-BE49-F238E27FC236}">
                <a16:creationId xmlns:a16="http://schemas.microsoft.com/office/drawing/2014/main" id="{E58F6836-1DAC-2355-693A-9345DB78B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64" r="-1" b="-1"/>
          <a:stretch>
            <a:fillRect/>
          </a:stretch>
        </p:blipFill>
        <p:spPr>
          <a:xfrm>
            <a:off x="2539014" y="11822"/>
            <a:ext cx="9652986" cy="6846177"/>
          </a:xfrm>
          <a:prstGeom prst="rect">
            <a:avLst/>
          </a:prstGeom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3A636A1-C613-715B-81BC-255463C57485}"/>
              </a:ext>
            </a:extLst>
          </p:cNvPr>
          <p:cNvSpPr/>
          <p:nvPr/>
        </p:nvSpPr>
        <p:spPr>
          <a:xfrm>
            <a:off x="91511" y="2754121"/>
            <a:ext cx="6007866" cy="346456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なぜ、日本には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森があるの？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なぜ砂漠は砂漠の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ままなの？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rgbClr val="156082">
                    <a:alpha val="40000"/>
                  </a:srgbClr>
                </a:glow>
              </a:effectLst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altLang="ja-JP" sz="4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37ADDE-2FB1-F658-07B4-A2AAADAFB07C}"/>
              </a:ext>
            </a:extLst>
          </p:cNvPr>
          <p:cNvSpPr txBox="1"/>
          <p:nvPr/>
        </p:nvSpPr>
        <p:spPr>
          <a:xfrm>
            <a:off x="532660" y="4629234"/>
            <a:ext cx="7732451" cy="159401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endParaRPr lang="en-US" altLang="ja-JP" sz="24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26BFA01-C878-C1A3-73E2-FE37E880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D87910E-EAEC-4FB7-9CA1-B079AAB1437B}" type="slidenum">
              <a:rPr kumimoji="0" lang="en-US" altLang="ja-JP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</a:t>
            </a:fld>
            <a:endParaRPr kumimoji="0" lang="en-US" altLang="ja-JP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D7EF20A-E3FF-B0C4-1E57-D7DACB6D6799}"/>
              </a:ext>
            </a:extLst>
          </p:cNvPr>
          <p:cNvSpPr txBox="1"/>
          <p:nvPr/>
        </p:nvSpPr>
        <p:spPr>
          <a:xfrm>
            <a:off x="168676" y="904704"/>
            <a:ext cx="497511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その前に</a:t>
            </a:r>
            <a:r>
              <a:rPr lang="en-US" altLang="ja-JP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游ゴシック Light"/>
                <a:cs typeface="+mj-cs"/>
              </a:rPr>
              <a:t>…</a:t>
            </a:r>
            <a:endParaRPr lang="ja-JP" altLang="en-US" sz="5400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479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4C3CD-D3B1-857F-0D14-65A3F54E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B97ACF4-8E98-B271-135C-793F79CF0AA4}"/>
              </a:ext>
            </a:extLst>
          </p:cNvPr>
          <p:cNvSpPr/>
          <p:nvPr/>
        </p:nvSpPr>
        <p:spPr>
          <a:xfrm>
            <a:off x="3012538" y="2295384"/>
            <a:ext cx="585609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800" b="1" cap="none" spc="0">
                <a:ln w="19050" cmpd="sng">
                  <a:solidFill>
                    <a:schemeClr val="bg1"/>
                  </a:solidFill>
                  <a:prstDash val="solid"/>
                </a:ln>
                <a:effectLst/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ク イ ズ！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8998D3F-A4B7-CBE0-CD11-135927F8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6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38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CDE9C6-546A-3605-E91D-D319B5229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60A5537-A8A4-005E-1D45-078BAEC692D3}"/>
              </a:ext>
            </a:extLst>
          </p:cNvPr>
          <p:cNvSpPr/>
          <p:nvPr/>
        </p:nvSpPr>
        <p:spPr>
          <a:xfrm>
            <a:off x="210312" y="141839"/>
            <a:ext cx="11814048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60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砂漠が砂漠のままの理由は次のうちどれ？</a:t>
            </a:r>
            <a:endParaRPr lang="en-US" altLang="ja-JP" sz="60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  <a:p>
            <a:r>
              <a:rPr lang="en-US" altLang="ja-JP" sz="6000" b="1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答えは１つとは限らない！</a:t>
            </a:r>
            <a:r>
              <a:rPr lang="en-US" altLang="ja-JP" sz="6000" b="1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</a:p>
          <a:p>
            <a:r>
              <a:rPr lang="ja-JP" altLang="en-US" sz="6000" b="1" cap="none" spc="0">
                <a:ln w="19050" cmpd="sng">
                  <a:solidFill>
                    <a:schemeClr val="bg1"/>
                  </a:solidFill>
                  <a:prstDash val="solid"/>
                </a:ln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 砂しかないから</a:t>
            </a:r>
            <a:endParaRPr lang="en-US" altLang="ja-JP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 cap="none" spc="0">
                <a:ln w="19050" cmpd="sng">
                  <a:solidFill>
                    <a:schemeClr val="bg1"/>
                  </a:solidFill>
                  <a:prstDash val="solid"/>
                </a:ln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 雨が降らないから</a:t>
            </a:r>
            <a:endParaRPr lang="en-US" altLang="ja-JP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 cap="none" spc="0">
                <a:ln w="19050" cmpd="sng">
                  <a:solidFill>
                    <a:schemeClr val="bg1"/>
                  </a:solidFill>
                  <a:prstDash val="solid"/>
                </a:ln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 暑すぎるから</a:t>
            </a:r>
            <a:endParaRPr lang="en-US" altLang="ja-JP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 赤道付近で太陽が近いから</a:t>
            </a:r>
            <a:endParaRPr lang="ja-JP" altLang="en-US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B1266CA-2B75-648F-7873-F6F4C8390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7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0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979A79-A273-1848-F941-33C09617A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凧を揚げている人の絵&#10;&#10;低い精度で自動的に生成された説明">
            <a:extLst>
              <a:ext uri="{FF2B5EF4-FFF2-40B4-BE49-F238E27FC236}">
                <a16:creationId xmlns:a16="http://schemas.microsoft.com/office/drawing/2014/main" id="{660035D3-4F56-9CCE-578A-012DD0327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8" b="26009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0ED33AB-BA5F-2008-A5FD-A592F6A37F12}"/>
              </a:ext>
            </a:extLst>
          </p:cNvPr>
          <p:cNvSpPr/>
          <p:nvPr/>
        </p:nvSpPr>
        <p:spPr>
          <a:xfrm>
            <a:off x="643466" y="643466"/>
            <a:ext cx="7666033" cy="49405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00FFFF"/>
                </a:highlight>
                <a:latin typeface="+mj-lt"/>
                <a:ea typeface="+mj-ea"/>
                <a:cs typeface="+mj-cs"/>
              </a:rPr>
              <a:t>正解は</a:t>
            </a:r>
            <a:r>
              <a:rPr lang="en-US" altLang="ja-JP" sz="54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highlight>
                  <a:srgbClr val="00FFFF"/>
                </a:highlight>
                <a:latin typeface="+mj-lt"/>
                <a:ea typeface="+mj-ea"/>
                <a:cs typeface="+mj-cs"/>
              </a:rPr>
              <a:t>…</a:t>
            </a:r>
            <a:endParaRPr lang="en-US" altLang="ja-JP" sz="5400" b="1">
              <a:ln w="19050" cmpd="sng">
                <a:solidFill>
                  <a:schemeClr val="bg1"/>
                </a:solidFill>
                <a:prstDash val="solid"/>
              </a:ln>
              <a:highlight>
                <a:srgbClr val="00FFFF"/>
              </a:highligh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altLang="ja-JP" sz="4400" b="1">
              <a:ln w="19050" cmpd="sng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4400" b="1" dirty="0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+mj-lt"/>
                <a:ea typeface="游ゴシック Light"/>
                <a:cs typeface="+mj-cs"/>
              </a:rPr>
              <a:t>       </a:t>
            </a:r>
            <a:endParaRPr lang="en-US" altLang="ja-JP" sz="4400" b="1" dirty="0">
              <a:ln w="19050" cmpd="sng">
                <a:solidFill>
                  <a:prstClr val="white"/>
                </a:solidFill>
                <a:prstDash val="solid"/>
              </a:ln>
              <a:solidFill>
                <a:srgbClr val="FFFFFF"/>
              </a:solidFill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4400" b="1" dirty="0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+mj-lt"/>
                <a:ea typeface="游ゴシック Light"/>
                <a:cs typeface="+mj-cs"/>
              </a:rPr>
              <a:t> </a:t>
            </a:r>
            <a:endParaRPr lang="en-US" altLang="ja-JP" sz="4800" b="1" dirty="0">
              <a:ln w="19050" cmpd="sng">
                <a:solidFill>
                  <a:schemeClr val="bg1"/>
                </a:solidFill>
                <a:prstDash val="solid"/>
              </a:ln>
              <a:highlight>
                <a:srgbClr val="00FFFF"/>
              </a:highlight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ja-JP" sz="6000" b="1">
                <a:ln w="19050" cmpd="sng">
                  <a:solidFill>
                    <a:schemeClr val="bg1"/>
                  </a:solidFill>
                  <a:prstDash val="solid"/>
                </a:ln>
                <a:highlight>
                  <a:srgbClr val="00FFFF"/>
                </a:highlight>
                <a:latin typeface="+mj-lt"/>
                <a:ea typeface="游ゴシック Light"/>
                <a:cs typeface="+mj-cs"/>
              </a:rPr>
              <a:t>② </a:t>
            </a:r>
            <a:r>
              <a:rPr lang="ja-JP" altLang="en-US" sz="6000" b="1" dirty="0">
                <a:ln w="19050" cmpd="sng">
                  <a:solidFill>
                    <a:schemeClr val="bg1"/>
                  </a:solidFill>
                  <a:prstDash val="solid"/>
                </a:ln>
                <a:highlight>
                  <a:srgbClr val="00FFFF"/>
                </a:highlight>
                <a:latin typeface="+mj-lt"/>
                <a:ea typeface="游ゴシック Light"/>
                <a:cs typeface="+mj-cs"/>
              </a:rPr>
              <a:t>雨が降らないから</a:t>
            </a:r>
            <a:endParaRPr lang="en-US" altLang="ja-JP" sz="4800" b="1">
              <a:ln w="19050" cmpd="sng">
                <a:solidFill>
                  <a:prstClr val="white"/>
                </a:solidFill>
                <a:prstDash val="solid"/>
              </a:ln>
              <a:highlight>
                <a:srgbClr val="00FFFF"/>
              </a:highlight>
              <a:latin typeface="+mj-lt"/>
              <a:ea typeface="游ゴシック Light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B255BE7-D673-6325-182E-3F2586AE3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D87910E-EAEC-4FB7-9CA1-B079AAB1437B}" type="slidenum">
              <a:rPr kumimoji="0" lang="en-US" altLang="ja-JP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kumimoji="0" lang="en-US" altLang="ja-JP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9C0A4-4FE5-73E8-7C56-EAC2036F2DEA}"/>
              </a:ext>
            </a:extLst>
          </p:cNvPr>
          <p:cNvSpPr txBox="1"/>
          <p:nvPr/>
        </p:nvSpPr>
        <p:spPr>
          <a:xfrm>
            <a:off x="2006667" y="5586764"/>
            <a:ext cx="7247679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4400" b="1">
                <a:ea typeface="游ゴシック"/>
              </a:rPr>
              <a:t>後で詳しく説明するよ！！</a:t>
            </a:r>
            <a:endParaRPr lang="en-US" sz="4400" b="1">
              <a:ea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3336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A5223-6FFA-21B0-537F-D5FC3442E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110004020202020204"/>
              <a:ea typeface="+mn-ea"/>
              <a:cs typeface="+mn-cs"/>
            </a:endParaRPr>
          </a:p>
        </p:txBody>
      </p:sp>
      <p:pic>
        <p:nvPicPr>
          <p:cNvPr id="4" name="図 3" descr="HIS 絶景 - ナミブ砂漠">
            <a:extLst>
              <a:ext uri="{FF2B5EF4-FFF2-40B4-BE49-F238E27FC236}">
                <a16:creationId xmlns:a16="http://schemas.microsoft.com/office/drawing/2014/main" id="{E58F6836-1DAC-2355-693A-9345DB78B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64" r="-1" b="-1"/>
          <a:stretch>
            <a:fillRect/>
          </a:stretch>
        </p:blipFill>
        <p:spPr>
          <a:xfrm>
            <a:off x="2539014" y="11822"/>
            <a:ext cx="9652986" cy="6846177"/>
          </a:xfrm>
          <a:prstGeom prst="rect">
            <a:avLst/>
          </a:prstGeom>
        </p:spPr>
      </p:pic>
      <p:sp>
        <p:nvSpPr>
          <p:cNvPr id="19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110004020202020204"/>
              <a:ea typeface="+mn-ea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3A636A1-C613-715B-81BC-255463C57485}"/>
              </a:ext>
            </a:extLst>
          </p:cNvPr>
          <p:cNvSpPr/>
          <p:nvPr/>
        </p:nvSpPr>
        <p:spPr>
          <a:xfrm>
            <a:off x="134837" y="1394001"/>
            <a:ext cx="5826124" cy="409630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もし砂漠に雨が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latin typeface="游ゴシック Light"/>
              <a:ea typeface="游ゴシック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降ったら...？</a:t>
            </a:r>
            <a:endParaRPr lang="en-US" altLang="ja-JP" sz="5400" b="1" spc="5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latin typeface="游ゴシック Light"/>
              <a:ea typeface="游ゴシック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en-US" altLang="ja-JP" sz="4800" b="1" dirty="0">
              <a:ln w="19050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latin typeface="游ゴシック Light" panose="020B0300000000000000" pitchFamily="50" charset="-128"/>
              <a:ea typeface="游ゴシック Light" panose="020B03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C37ADDE-2FB1-F658-07B4-A2AAADAFB07C}"/>
              </a:ext>
            </a:extLst>
          </p:cNvPr>
          <p:cNvSpPr txBox="1"/>
          <p:nvPr/>
        </p:nvSpPr>
        <p:spPr>
          <a:xfrm>
            <a:off x="239697" y="4359283"/>
            <a:ext cx="7732451" cy="159401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26BFA01-C878-C1A3-73E2-FE37E880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D87910E-EAEC-4FB7-9CA1-B079AAB1437B}" type="slidenum"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D7EF20A-E3FF-B0C4-1E57-D7DACB6D6799}"/>
              </a:ext>
            </a:extLst>
          </p:cNvPr>
          <p:cNvSpPr txBox="1"/>
          <p:nvPr/>
        </p:nvSpPr>
        <p:spPr>
          <a:xfrm>
            <a:off x="216903" y="904704"/>
            <a:ext cx="280236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54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次</a:t>
            </a:r>
            <a:r>
              <a:rPr kumimoji="1" lang="ja-JP" altLang="en-US" sz="54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に</a:t>
            </a:r>
            <a:r>
              <a:rPr kumimoji="1" lang="en-US" altLang="ja-JP" sz="54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…</a:t>
            </a:r>
            <a:endParaRPr lang="ja-JP" alt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709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4C3CD-D3B1-857F-0D14-65A3F54EB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B97ACF4-8E98-B271-135C-793F79CF0AA4}"/>
              </a:ext>
            </a:extLst>
          </p:cNvPr>
          <p:cNvSpPr/>
          <p:nvPr/>
        </p:nvSpPr>
        <p:spPr>
          <a:xfrm>
            <a:off x="3012538" y="2295384"/>
            <a:ext cx="585609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1" i="0" u="none" strike="noStrike" kern="1200" cap="none" spc="0" normalizeH="0" baseline="0" noProof="0">
                <a:ln w="19050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ク イ ズ！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8998D3F-A4B7-CBE0-CD11-135927F8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7910E-EAEC-4FB7-9CA1-B079AAB1437B}" type="slidenum">
              <a:rPr kumimoji="1" lang="ja-JP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游ゴシック" panose="020B0400000000000000" pitchFamily="50" charset="-128"/>
                <a:cs typeface="ADLaM Display" panose="0201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游ゴシック" panose="020B0400000000000000" pitchFamily="50" charset="-128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04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4307-2AF6-7B08-F44F-C67FB627D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3E86AD1-9A66-F3EA-C099-6C3A7FAECD24}"/>
              </a:ext>
            </a:extLst>
          </p:cNvPr>
          <p:cNvSpPr/>
          <p:nvPr/>
        </p:nvSpPr>
        <p:spPr>
          <a:xfrm>
            <a:off x="377952" y="399291"/>
            <a:ext cx="11814048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60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もし砂漠に雨が降ったらどんな</a:t>
            </a:r>
            <a:endParaRPr lang="en-US" altLang="ja-JP" sz="60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  <a:p>
            <a:r>
              <a:rPr lang="ja-JP" altLang="en-US" sz="6000" b="1" spc="50">
                <a:ln w="9525" cmpd="sng">
                  <a:solidFill>
                    <a:srgbClr val="00A64C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生き物が最初に増える？</a:t>
            </a:r>
            <a:endParaRPr lang="en-US" altLang="ja-JP" sz="6000" b="1" spc="50">
              <a:ln w="9525" cmpd="sng">
                <a:solidFill>
                  <a:srgbClr val="00A64C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 草</a:t>
            </a:r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 小さい木</a:t>
            </a:r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 カビ</a:t>
            </a:r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 ネズミとかの小型の肉食動物</a:t>
            </a:r>
            <a:endParaRPr lang="ja-JP" altLang="en-US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4540736-EE78-BBAF-DC31-F69FDB3C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11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8E9C9C-7CF0-B17D-2D6A-71E05FBA8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956" y="2210606"/>
            <a:ext cx="2571750" cy="26555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D822CDB-B5AE-3477-CD10-25F42CDF69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894"/>
          <a:stretch/>
        </p:blipFill>
        <p:spPr>
          <a:xfrm>
            <a:off x="137188" y="6249880"/>
            <a:ext cx="4105275" cy="6081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E2F382D-66BB-BDC4-B5EA-FB64F6AF5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743" y="2621729"/>
            <a:ext cx="2172213" cy="21722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526CEB3-B2D8-D59F-827F-001C099A7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470" y="2900676"/>
            <a:ext cx="2000588" cy="199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326493-581B-7EFB-BA87-DE2B08AC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 descr="アイコン&#10;&#10;自動的に生成された説明">
            <a:extLst>
              <a:ext uri="{FF2B5EF4-FFF2-40B4-BE49-F238E27FC236}">
                <a16:creationId xmlns:a16="http://schemas.microsoft.com/office/drawing/2014/main" id="{0530EEB5-1C03-C321-62DB-71AE95C418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8549" b="1645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20E8214-33B6-C318-B7FF-28B9A323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D87910E-EAEC-4FB7-9CA1-B079AAB1437B}" type="slidenum">
              <a:rPr kumimoji="0" lang="en-US" altLang="ja-JP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kumimoji="0" lang="en-US" altLang="ja-JP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0541CD-4DFD-E08E-8A66-7845A9D1E63F}"/>
              </a:ext>
            </a:extLst>
          </p:cNvPr>
          <p:cNvSpPr txBox="1"/>
          <p:nvPr/>
        </p:nvSpPr>
        <p:spPr>
          <a:xfrm>
            <a:off x="-1850994" y="489074"/>
            <a:ext cx="7661428" cy="761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highlight>
                  <a:srgbClr val="00FFFF"/>
                </a:highligh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正解は</a:t>
            </a:r>
            <a:r>
              <a:rPr kumimoji="1" lang="en-US" altLang="ja-JP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highlight>
                  <a:srgbClr val="00FFFF"/>
                </a:highligh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…</a:t>
            </a:r>
            <a:endParaRPr kumimoji="1" lang="en-US" altLang="ja-JP" sz="4800" b="1" i="0" u="none" strike="noStrike" kern="1200" cap="none" spc="0" normalizeH="0" baseline="0" noProof="0">
              <a:ln w="19050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highlight>
                <a:srgbClr val="00FFFF"/>
              </a:highligh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5F5AC0-5CDF-C218-8F02-73EEAA812407}"/>
              </a:ext>
            </a:extLst>
          </p:cNvPr>
          <p:cNvSpPr txBox="1"/>
          <p:nvPr/>
        </p:nvSpPr>
        <p:spPr>
          <a:xfrm>
            <a:off x="3923930" y="3013500"/>
            <a:ext cx="79566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6000" b="1" i="0" u="none" strike="noStrike" kern="1200" cap="none" spc="0" normalizeH="0" baseline="0" noProof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③ </a:t>
            </a:r>
            <a:r>
              <a:rPr kumimoji="1" lang="ja-JP" altLang="en-US" sz="6000" b="1" i="0" u="none" strike="noStrike" kern="1200" cap="none" spc="0" normalizeH="0" baseline="0" noProof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カビ</a:t>
            </a:r>
            <a:endParaRPr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1739034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73110-5604-0ACA-0588-F1EA12BB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29EF82-DB8C-F798-6EF3-C5B06593BAF4}"/>
              </a:ext>
            </a:extLst>
          </p:cNvPr>
          <p:cNvSpPr/>
          <p:nvPr/>
        </p:nvSpPr>
        <p:spPr>
          <a:xfrm>
            <a:off x="3406" y="549605"/>
            <a:ext cx="5681362" cy="24929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植物の種もカビも</a:t>
            </a:r>
            <a:endParaRPr lang="en-US" altLang="ja-JP" sz="48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/>
              <a:ea typeface="游ゴシック Light"/>
            </a:endParaRPr>
          </a:p>
          <a:p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遠くから飛んでくる</a:t>
            </a:r>
            <a:endParaRPr kumimoji="1" lang="en-US" altLang="ja-JP" sz="48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/>
              <a:ea typeface="游ゴシック Light"/>
              <a:cs typeface="+mn-cs"/>
            </a:endParaRPr>
          </a:p>
          <a:p>
            <a:endParaRPr lang="ja-JP" altLang="en-US" sz="6000" b="1" cap="none" spc="0">
              <a:ln w="19050" cmpd="sng">
                <a:solidFill>
                  <a:schemeClr val="bg1"/>
                </a:solidFill>
                <a:prstDash val="solid"/>
              </a:ln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05F8C43-1397-F6EB-6DDE-60BF45B5D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13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750B24F-792C-146D-950C-D5BD41156A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 t="11651" r="14785" b="282"/>
          <a:stretch>
            <a:fillRect/>
          </a:stretch>
        </p:blipFill>
        <p:spPr>
          <a:xfrm>
            <a:off x="-13755" y="3162375"/>
            <a:ext cx="6109916" cy="350672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D5B82C-6CA0-BD08-C19E-339D48F84049}"/>
              </a:ext>
            </a:extLst>
          </p:cNvPr>
          <p:cNvSpPr txBox="1"/>
          <p:nvPr/>
        </p:nvSpPr>
        <p:spPr>
          <a:xfrm>
            <a:off x="6303578" y="257453"/>
            <a:ext cx="5885247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その中で</a:t>
            </a: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カビ</a:t>
            </a: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は</a:t>
            </a:r>
            <a:endParaRPr lang="en-US" altLang="ja-JP" sz="48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/>
              <a:ea typeface="游ゴシック Light"/>
            </a:endParaRPr>
          </a:p>
          <a:p>
            <a:pPr>
              <a:defRPr/>
            </a:pP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ジメジメしたところ</a:t>
            </a:r>
            <a:r>
              <a:rPr lang="ja-JP" altLang="en-US" sz="48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で</a:t>
            </a:r>
            <a:r>
              <a:rPr kumimoji="1" lang="ja-JP" altLang="en-US" sz="48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生育</a:t>
            </a:r>
            <a:r>
              <a:rPr lang="ja-JP" altLang="en-US" sz="48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する</a:t>
            </a:r>
            <a:endParaRPr lang="en-US" altLang="ja-JP" sz="48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/>
              <a:ea typeface="游ゴシック Light"/>
            </a:endParaRP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3614E761-322D-6195-DD07-22DF9C6E6F9D}"/>
              </a:ext>
            </a:extLst>
          </p:cNvPr>
          <p:cNvSpPr/>
          <p:nvPr/>
        </p:nvSpPr>
        <p:spPr>
          <a:xfrm>
            <a:off x="5472597" y="1196789"/>
            <a:ext cx="848748" cy="429651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1C34341-74C4-0923-F531-B4525A27C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7" t="22510" r="11686" b="-59"/>
          <a:stretch/>
        </p:blipFill>
        <p:spPr bwMode="auto">
          <a:xfrm>
            <a:off x="6299064" y="3161312"/>
            <a:ext cx="5660935" cy="356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41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362AF-97BE-1355-07E5-80CB0D51F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EBF2ED5-24DC-0FDF-34C3-C2DD90556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009" y="138034"/>
            <a:ext cx="2287017" cy="228701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D50293-8FA1-759E-B254-418AC3DAB986}"/>
              </a:ext>
            </a:extLst>
          </p:cNvPr>
          <p:cNvSpPr/>
          <p:nvPr/>
        </p:nvSpPr>
        <p:spPr>
          <a:xfrm>
            <a:off x="210312" y="683376"/>
            <a:ext cx="53471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4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カビ・微生物</a:t>
            </a:r>
            <a:r>
              <a:rPr kumimoji="1" lang="ja-JP" altLang="en-US" sz="4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が増える</a:t>
            </a:r>
            <a:endParaRPr kumimoji="1" lang="en-US" altLang="ja-JP" sz="4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40830B9F-3525-E3A6-945C-1B0A7B72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14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9" name="正方形/長方形 1">
            <a:extLst>
              <a:ext uri="{FF2B5EF4-FFF2-40B4-BE49-F238E27FC236}">
                <a16:creationId xmlns:a16="http://schemas.microsoft.com/office/drawing/2014/main" id="{8646996E-97C0-269C-D7EC-95D973100A7C}"/>
              </a:ext>
            </a:extLst>
          </p:cNvPr>
          <p:cNvSpPr/>
          <p:nvPr/>
        </p:nvSpPr>
        <p:spPr>
          <a:xfrm>
            <a:off x="750464" y="3188092"/>
            <a:ext cx="5347109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40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死骸</a:t>
            </a:r>
            <a:r>
              <a:rPr lang="ja-JP" altLang="en-US" sz="40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/>
                <a:ea typeface="游ゴシック Light"/>
              </a:rPr>
              <a:t>も</a:t>
            </a:r>
            <a:r>
              <a:rPr kumimoji="1" lang="ja-JP" altLang="en-US" sz="4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/>
                <a:ea typeface="游ゴシック Light"/>
                <a:cs typeface="+mn-cs"/>
              </a:rPr>
              <a:t>増える</a:t>
            </a:r>
            <a:endParaRPr kumimoji="1" lang="en-US" altLang="ja-JP" sz="4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/>
              <a:ea typeface="游ゴシック Light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C3A720-EB44-8355-6D77-80182C0D16C9}"/>
              </a:ext>
            </a:extLst>
          </p:cNvPr>
          <p:cNvSpPr txBox="1"/>
          <p:nvPr/>
        </p:nvSpPr>
        <p:spPr>
          <a:xfrm>
            <a:off x="781269" y="2908685"/>
            <a:ext cx="2743200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400">
                <a:latin typeface="HG創英角ﾎﾟｯﾌﾟ体"/>
                <a:ea typeface="游ゴシック"/>
              </a:rPr>
              <a:t>しがい</a:t>
            </a:r>
            <a:endParaRPr lang="en-US" sz="2400">
              <a:latin typeface="HG創英角ﾎﾟｯﾌﾟ体"/>
              <a:ea typeface="游ゴシック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3F3CC00-7326-CEAF-EA16-F9B01DEFD224}"/>
              </a:ext>
            </a:extLst>
          </p:cNvPr>
          <p:cNvSpPr/>
          <p:nvPr/>
        </p:nvSpPr>
        <p:spPr>
          <a:xfrm>
            <a:off x="1936619" y="1524732"/>
            <a:ext cx="499902" cy="1308883"/>
          </a:xfrm>
          <a:prstGeom prst="downArrow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4E9DFC-C6E5-B953-38BC-1BD8C778101D}"/>
              </a:ext>
            </a:extLst>
          </p:cNvPr>
          <p:cNvSpPr txBox="1"/>
          <p:nvPr/>
        </p:nvSpPr>
        <p:spPr>
          <a:xfrm>
            <a:off x="2113215" y="4211956"/>
            <a:ext cx="2743199" cy="365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42C48B-EEDF-3875-5B42-409C7B5C29F9}"/>
              </a:ext>
            </a:extLst>
          </p:cNvPr>
          <p:cNvSpPr txBox="1"/>
          <p:nvPr/>
        </p:nvSpPr>
        <p:spPr>
          <a:xfrm>
            <a:off x="521066" y="4501438"/>
            <a:ext cx="2743199" cy="365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A0A944-6B2F-6370-DB97-30EF94022416}"/>
              </a:ext>
            </a:extLst>
          </p:cNvPr>
          <p:cNvSpPr txBox="1"/>
          <p:nvPr/>
        </p:nvSpPr>
        <p:spPr>
          <a:xfrm>
            <a:off x="3048000" y="3429000"/>
            <a:ext cx="60960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ja-JP" sz="4000" b="1">
              <a:solidFill>
                <a:srgbClr val="FF0000"/>
              </a:solidFill>
              <a:ea typeface="游ゴシック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0A1F3-C8B3-F87C-93E9-A88F3E0DFF68}"/>
              </a:ext>
            </a:extLst>
          </p:cNvPr>
          <p:cNvSpPr txBox="1"/>
          <p:nvPr/>
        </p:nvSpPr>
        <p:spPr>
          <a:xfrm rot="5400000">
            <a:off x="981249" y="4646711"/>
            <a:ext cx="27431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>
                <a:ea typeface="游ゴシック"/>
              </a:rPr>
              <a:t>...</a:t>
            </a:r>
            <a:endParaRPr lang="en-US">
              <a:ea typeface="游ゴシック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97339D3-B90D-5C56-1195-BF4432FABCB0}"/>
              </a:ext>
            </a:extLst>
          </p:cNvPr>
          <p:cNvSpPr/>
          <p:nvPr/>
        </p:nvSpPr>
        <p:spPr>
          <a:xfrm>
            <a:off x="2487855" y="4063355"/>
            <a:ext cx="53471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 panose="02110004020202020204"/>
                <a:ea typeface="游ゴシック Light" panose="020B0300000000000000" pitchFamily="50" charset="-128"/>
              </a:rPr>
              <a:t>（</a:t>
            </a:r>
            <a:r>
              <a:rPr kumimoji="1" lang="ja-JP" altLang="en-US" sz="4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その繰り返し</a:t>
            </a:r>
            <a:r>
              <a:rPr lang="ja-JP" altLang="en-US" sz="4000" b="1" spc="5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latin typeface="游ゴシック Light" panose="02110004020202020204"/>
                <a:ea typeface="游ゴシック Light" panose="020B0300000000000000" pitchFamily="50" charset="-128"/>
              </a:rPr>
              <a:t>）</a:t>
            </a:r>
            <a:endParaRPr kumimoji="1" lang="en-US" altLang="ja-JP" sz="4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BE1C12-E36D-8268-827D-8C0FD741EF2F}"/>
              </a:ext>
            </a:extLst>
          </p:cNvPr>
          <p:cNvSpPr/>
          <p:nvPr/>
        </p:nvSpPr>
        <p:spPr>
          <a:xfrm>
            <a:off x="400320" y="5911241"/>
            <a:ext cx="62482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4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だんだんと土が出来る！</a:t>
            </a:r>
            <a:endParaRPr kumimoji="1" lang="en-US" altLang="ja-JP" sz="4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</p:txBody>
      </p:sp>
      <p:sp>
        <p:nvSpPr>
          <p:cNvPr id="7" name="Arrow: Down 11">
            <a:extLst>
              <a:ext uri="{FF2B5EF4-FFF2-40B4-BE49-F238E27FC236}">
                <a16:creationId xmlns:a16="http://schemas.microsoft.com/office/drawing/2014/main" id="{5D004293-F196-C401-5A6E-77B61B2C561B}"/>
              </a:ext>
            </a:extLst>
          </p:cNvPr>
          <p:cNvSpPr/>
          <p:nvPr/>
        </p:nvSpPr>
        <p:spPr>
          <a:xfrm>
            <a:off x="1972481" y="4652785"/>
            <a:ext cx="464040" cy="1266872"/>
          </a:xfrm>
          <a:prstGeom prst="downArrow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8498C3-496A-0B06-F85F-D646D2241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455" y="3262135"/>
            <a:ext cx="4429125" cy="2781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78208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1ED34-F5DB-246A-9CF6-4FEA11D2A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40D2161-4E8D-09ED-85FF-AA2399DD1063}"/>
              </a:ext>
            </a:extLst>
          </p:cNvPr>
          <p:cNvSpPr/>
          <p:nvPr/>
        </p:nvSpPr>
        <p:spPr>
          <a:xfrm>
            <a:off x="3269019" y="2295384"/>
            <a:ext cx="5343129" cy="14465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1" i="0" u="none" strike="noStrike" kern="1200" cap="none" spc="0" normalizeH="0" baseline="0" noProof="0">
                <a:ln w="19050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/>
              </a:rPr>
              <a:t>ク イ ズ！</a:t>
            </a:r>
            <a:endParaRPr kumimoji="1" lang="ja-JP" altLang="en-US" sz="8800" b="1" i="0" u="none" strike="noStrike" kern="1200" cap="none" spc="0" normalizeH="0" baseline="0" noProof="0">
              <a:ln w="19050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787CAD4-4A4E-D7CF-0108-C08BA530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7910E-EAEC-4FB7-9CA1-B079AAB1437B}" type="slidenum">
              <a:rPr kumimoji="1" lang="ja-JP" alt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LaM Display" panose="02010000000000000000" pitchFamily="2" charset="0"/>
                <a:ea typeface="游ゴシック" panose="020B0400000000000000" pitchFamily="50" charset="-128"/>
                <a:cs typeface="ADLaM Display" panose="0201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ja-JP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LaM Display" panose="02010000000000000000" pitchFamily="2" charset="0"/>
              <a:ea typeface="游ゴシック" panose="020B0400000000000000" pitchFamily="50" charset="-128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38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4C04B-4DC8-B9E8-9376-58A43F439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4664B72-F7A3-DD4A-87B1-FE26ACFDAAEC}"/>
              </a:ext>
            </a:extLst>
          </p:cNvPr>
          <p:cNvSpPr/>
          <p:nvPr/>
        </p:nvSpPr>
        <p:spPr>
          <a:xfrm>
            <a:off x="0" y="265115"/>
            <a:ext cx="12452826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砂と土の関係性を正しく表しているのはどっち？</a:t>
            </a:r>
            <a:endParaRPr kumimoji="1" lang="en-US" altLang="ja-JP" sz="6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  <a:p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1C65D0E-8C2F-9E48-964C-ABFFA0A4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16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1F5635-0F0C-EFC6-73F4-9FE5A488E5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21341" r="52628" b="33067"/>
          <a:stretch/>
        </p:blipFill>
        <p:spPr bwMode="auto">
          <a:xfrm>
            <a:off x="0" y="2233451"/>
            <a:ext cx="5799836" cy="396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9717E63-3B83-F76A-364F-E17ECB172B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7" t="20583" r="2822" b="32158"/>
          <a:stretch/>
        </p:blipFill>
        <p:spPr bwMode="auto">
          <a:xfrm>
            <a:off x="6001323" y="2220735"/>
            <a:ext cx="5799836" cy="398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69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23FFC-1A39-46F9-A8EA-D0C13A2AF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0F4344F-F5FD-563D-2078-4937291891D5}"/>
              </a:ext>
            </a:extLst>
          </p:cNvPr>
          <p:cNvSpPr/>
          <p:nvPr/>
        </p:nvSpPr>
        <p:spPr>
          <a:xfrm>
            <a:off x="210312" y="141839"/>
            <a:ext cx="1181404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正解は</a:t>
            </a:r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21961A7-5D74-AF77-0711-C8489812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17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47272D6-AE9C-3358-2F5E-89ADD054B82E}"/>
              </a:ext>
            </a:extLst>
          </p:cNvPr>
          <p:cNvSpPr/>
          <p:nvPr/>
        </p:nvSpPr>
        <p:spPr>
          <a:xfrm>
            <a:off x="7426037" y="3944264"/>
            <a:ext cx="1056178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ja-JP" altLang="en-US" sz="6000" b="1">
              <a:ln w="19050" cmpd="sng">
                <a:solidFill>
                  <a:prstClr val="white"/>
                </a:solidFill>
                <a:prstDash val="solid"/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C90E3CF-DDB8-DD12-5721-52C2021F6AC4}"/>
              </a:ext>
            </a:extLst>
          </p:cNvPr>
          <p:cNvSpPr/>
          <p:nvPr/>
        </p:nvSpPr>
        <p:spPr>
          <a:xfrm>
            <a:off x="7361383" y="2235542"/>
            <a:ext cx="1056178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ja-JP" altLang="en-US" sz="6000" b="1">
              <a:ln w="19050" cmpd="sng">
                <a:solidFill>
                  <a:prstClr val="white"/>
                </a:solidFill>
                <a:prstDash val="solid"/>
              </a:ln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51C9484-0FFE-BE87-0D18-B7E28EA95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21341" r="52628" b="33067"/>
          <a:stretch/>
        </p:blipFill>
        <p:spPr bwMode="auto">
          <a:xfrm>
            <a:off x="2672177" y="1482953"/>
            <a:ext cx="6649375" cy="45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84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8FE8-AB96-EA63-1BA8-DC23C0A2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63752B6-ACC2-F52A-0EF8-63BB1330EDA3}"/>
              </a:ext>
            </a:extLst>
          </p:cNvPr>
          <p:cNvSpPr/>
          <p:nvPr/>
        </p:nvSpPr>
        <p:spPr>
          <a:xfrm>
            <a:off x="91321" y="151248"/>
            <a:ext cx="1181404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そもそも土ってなぁに？</a:t>
            </a:r>
            <a:endParaRPr kumimoji="1" lang="en-US" altLang="ja-JP" sz="6000" b="1" i="0" u="none" strike="noStrike" kern="1200" cap="none" spc="50" normalizeH="0" baseline="0" noProof="0">
              <a:ln w="9525" cmpd="sng">
                <a:solidFill>
                  <a:srgbClr val="00A64C"/>
                </a:solidFill>
                <a:prstDash val="solid"/>
              </a:ln>
              <a:solidFill>
                <a:prstClr val="black"/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游ゴシック Light" panose="02110004020202020204"/>
              <a:ea typeface="游ゴシック Light" panose="020B0300000000000000" pitchFamily="50" charset="-128"/>
              <a:cs typeface="+mn-cs"/>
            </a:endParaRPr>
          </a:p>
          <a:p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土とは</a:t>
            </a:r>
            <a:r>
              <a:rPr kumimoji="1" lang="en-US" altLang="ja-JP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…</a:t>
            </a:r>
          </a:p>
          <a:p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砂＋</a:t>
            </a:r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highlight>
                  <a:srgbClr val="FFFF00"/>
                </a:highligh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有機物</a:t>
            </a:r>
            <a:r>
              <a:rPr kumimoji="1" lang="ja-JP" altLang="en-US" sz="6000" b="1" i="0" u="none" strike="noStrike" kern="1200" cap="none" spc="50" normalizeH="0" baseline="0" noProof="0">
                <a:ln w="9525" cmpd="sng">
                  <a:solidFill>
                    <a:srgbClr val="00A64C"/>
                  </a:solidFill>
                  <a:prstDash val="solid"/>
                </a:ln>
                <a:solidFill>
                  <a:prstClr val="black"/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游ゴシック Light" panose="02110004020202020204"/>
                <a:ea typeface="游ゴシック Light" panose="020B0300000000000000" pitchFamily="50" charset="-128"/>
                <a:cs typeface="+mn-cs"/>
              </a:rPr>
              <a:t>を合わせたもの</a:t>
            </a:r>
            <a:r>
              <a:rPr lang="ja-JP" altLang="en-US" sz="6000" b="1">
                <a:ln w="19050" cmpd="sng">
                  <a:solidFill>
                    <a:schemeClr val="bg1"/>
                  </a:solidFill>
                  <a:prstDash val="solid"/>
                </a:ln>
                <a:highlight>
                  <a:srgbClr val="FFFF00"/>
                </a:highligh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lang="en-US" altLang="ja-JP" sz="6000" b="1">
              <a:ln w="19050" cmpd="sng">
                <a:solidFill>
                  <a:schemeClr val="bg1"/>
                </a:solidFill>
                <a:prstDash val="solid"/>
              </a:ln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0BA2DCA-EE51-4EE4-6817-BE6E433FF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910E-EAEC-4FB7-9CA1-B079AAB1437B}" type="slidenum">
              <a:rPr kumimoji="1" lang="ja-JP" altLang="en-US" sz="2000" smtClean="0">
                <a:solidFill>
                  <a:schemeClr val="tx1"/>
                </a:solidFill>
                <a:latin typeface="ADLaM Display" panose="02010000000000000000" pitchFamily="2" charset="0"/>
                <a:cs typeface="ADLaM Display" panose="02010000000000000000" pitchFamily="2" charset="0"/>
              </a:rPr>
              <a:t>18</a:t>
            </a:fld>
            <a:endParaRPr kumimoji="1" lang="ja-JP" altLang="en-US" sz="200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2BE7FC5-ACC3-182E-9DA3-95F3254A853A}"/>
              </a:ext>
            </a:extLst>
          </p:cNvPr>
          <p:cNvSpPr/>
          <p:nvPr/>
        </p:nvSpPr>
        <p:spPr>
          <a:xfrm>
            <a:off x="173609" y="4665595"/>
            <a:ext cx="113298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8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厚い土⇒根を</a:t>
            </a:r>
            <a:r>
              <a:rPr lang="ja-JP" altLang="en-US" sz="4800" b="1" u="sng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深く広く</a:t>
            </a:r>
            <a:r>
              <a:rPr lang="ja-JP" altLang="en-US" sz="4800" b="1">
                <a:ln w="19050" cmpd="sng">
                  <a:solidFill>
                    <a:schemeClr val="bg1"/>
                  </a:solidFill>
                  <a:prstDash val="solid"/>
                </a:ln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伸ばせる⇒</a:t>
            </a:r>
            <a:r>
              <a:rPr lang="ja-JP" altLang="en-US" sz="4800" b="1">
                <a:ln w="1905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大きく成長できる！</a:t>
            </a:r>
            <a:endParaRPr lang="en-US" altLang="ja-JP" sz="4800" b="1">
              <a:ln w="19050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矢印: 上向き折線 8">
            <a:extLst>
              <a:ext uri="{FF2B5EF4-FFF2-40B4-BE49-F238E27FC236}">
                <a16:creationId xmlns:a16="http://schemas.microsoft.com/office/drawing/2014/main" id="{DF0BA8BE-13FB-830F-327E-56038FD06178}"/>
              </a:ext>
            </a:extLst>
          </p:cNvPr>
          <p:cNvSpPr/>
          <p:nvPr/>
        </p:nvSpPr>
        <p:spPr>
          <a:xfrm rot="5400000">
            <a:off x="1699371" y="3236219"/>
            <a:ext cx="850392" cy="731520"/>
          </a:xfrm>
          <a:prstGeom prst="bentUp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556558A-94B5-DFC8-C7E1-32731B1B59D2}"/>
              </a:ext>
            </a:extLst>
          </p:cNvPr>
          <p:cNvSpPr txBox="1"/>
          <p:nvPr/>
        </p:nvSpPr>
        <p:spPr>
          <a:xfrm>
            <a:off x="2757707" y="3170784"/>
            <a:ext cx="9134025" cy="13216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ja-JP" altLang="en-US" sz="4000" b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/>
                <a:ea typeface="游ゴシック"/>
                <a:cs typeface="Roboto"/>
              </a:rPr>
              <a:t>主に生き物からできている物質のこと</a:t>
            </a:r>
            <a:endParaRPr lang="en-US" altLang="ja-JP" sz="4000" b="1">
              <a:solidFill>
                <a:srgbClr val="000000"/>
              </a:solidFill>
              <a:effectLst/>
              <a:highlight>
                <a:srgbClr val="FFFFFF"/>
              </a:highlight>
              <a:latin typeface="Roboto"/>
              <a:ea typeface="游ゴシック"/>
              <a:cs typeface="Roboto"/>
            </a:endParaRPr>
          </a:p>
          <a:p>
            <a:pPr algn="l"/>
            <a:r>
              <a:rPr lang="ja-JP" altLang="en-US" sz="4000" b="1">
                <a:solidFill>
                  <a:srgbClr val="000000"/>
                </a:solidFill>
                <a:highlight>
                  <a:srgbClr val="FFFFFF"/>
                </a:highlight>
                <a:latin typeface="Roboto"/>
                <a:ea typeface="游ゴシック"/>
                <a:cs typeface="Roboto"/>
              </a:rPr>
              <a:t>（栄養と水は特に必要！）</a:t>
            </a:r>
            <a:endParaRPr lang="ja-JP" altLang="en-US" sz="4000" b="1">
              <a:solidFill>
                <a:srgbClr val="000000"/>
              </a:solidFill>
              <a:effectLst/>
              <a:highlight>
                <a:srgbClr val="FFFFFF"/>
              </a:highlight>
              <a:latin typeface="Roboto"/>
              <a:ea typeface="游ゴシック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0724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グラフ&#10;&#10;自動的に生成された説明">
            <a:extLst>
              <a:ext uri="{FF2B5EF4-FFF2-40B4-BE49-F238E27FC236}">
                <a16:creationId xmlns:a16="http://schemas.microsoft.com/office/drawing/2014/main" id="{83A2E580-80F7-8AA3-64A8-3702C24A4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 bwMode="auto">
          <a:xfrm>
            <a:off x="20" y="7969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593265A-54E6-AEF3-0F3F-9BCA0642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D87910E-EAEC-4FB7-9CA1-B079AAB1437B}" type="slidenum">
              <a:rPr kumimoji="1" lang="ja-JP" alt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kumimoji="1" lang="ja-JP" altLang="en-US">
              <a:solidFill>
                <a:srgbClr val="FFFFFF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2ED4C7E-F90E-B850-C9A7-46C4BD4417B8}"/>
              </a:ext>
            </a:extLst>
          </p:cNvPr>
          <p:cNvSpPr/>
          <p:nvPr/>
        </p:nvSpPr>
        <p:spPr>
          <a:xfrm>
            <a:off x="533948" y="5402692"/>
            <a:ext cx="1667711" cy="569882"/>
          </a:xfrm>
          <a:prstGeom prst="rect">
            <a:avLst/>
          </a:prstGeom>
          <a:gradFill flip="none" rotWithShape="1">
            <a:gsLst>
              <a:gs pos="0">
                <a:srgbClr val="950392">
                  <a:tint val="66000"/>
                  <a:satMod val="160000"/>
                </a:srgbClr>
              </a:gs>
              <a:gs pos="50000">
                <a:srgbClr val="950392">
                  <a:tint val="44500"/>
                  <a:satMod val="160000"/>
                </a:srgbClr>
              </a:gs>
              <a:gs pos="100000">
                <a:srgbClr val="950392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FF6D241-C74F-AE33-B204-38224FA37E73}"/>
              </a:ext>
            </a:extLst>
          </p:cNvPr>
          <p:cNvSpPr txBox="1"/>
          <p:nvPr/>
        </p:nvSpPr>
        <p:spPr>
          <a:xfrm>
            <a:off x="810298" y="5402119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3600" b="1">
                <a:ea typeface="游ゴシック"/>
              </a:rPr>
              <a:t>砂漠</a:t>
            </a:r>
            <a:endParaRPr lang="ja-JP" altLang="en-US" sz="3600" b="1">
              <a:ea typeface="游ゴシック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B7B4C0-96A3-FB4A-906A-0CB7DD0EB551}"/>
              </a:ext>
            </a:extLst>
          </p:cNvPr>
          <p:cNvSpPr txBox="1"/>
          <p:nvPr/>
        </p:nvSpPr>
        <p:spPr>
          <a:xfrm>
            <a:off x="154909" y="6356307"/>
            <a:ext cx="10855857" cy="58477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kumimoji="1" lang="ja-JP" altLang="en-US" sz="3200" b="1" dirty="0">
                <a:highlight>
                  <a:srgbClr val="00FF00"/>
                </a:highlight>
                <a:ea typeface="DotumChe"/>
              </a:rPr>
              <a:t>砂漠は雨が少ない</a:t>
            </a:r>
            <a:r>
              <a:rPr lang="ja-JP" altLang="en-US" sz="3200" b="1" dirty="0">
                <a:highlight>
                  <a:srgbClr val="00FF00"/>
                </a:highlight>
                <a:ea typeface="DotumChe"/>
              </a:rPr>
              <a:t>➡土が増えない➡砂漠のままなんだ！！</a:t>
            </a:r>
            <a:endParaRPr lang="en-US" altLang="ja-JP" sz="3200" b="1">
              <a:highlight>
                <a:srgbClr val="00FF00"/>
              </a:highlight>
              <a:ea typeface="DotumChe"/>
            </a:endParaRPr>
          </a:p>
        </p:txBody>
      </p:sp>
    </p:spTree>
    <p:extLst>
      <p:ext uri="{BB962C8B-B14F-4D97-AF65-F5344CB8AC3E}">
        <p14:creationId xmlns:p14="http://schemas.microsoft.com/office/powerpoint/2010/main" val="2401486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DD10B-D572-CB1B-6922-3EB68CDEB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 descr="森の中の花&#10;&#10;自動的に生成された説明">
            <a:extLst>
              <a:ext uri="{FF2B5EF4-FFF2-40B4-BE49-F238E27FC236}">
                <a16:creationId xmlns:a16="http://schemas.microsoft.com/office/drawing/2014/main" id="{10230DE1-9913-5B3D-4038-F48B92F9E3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853" r="3" b="3"/>
          <a:stretch>
            <a:fillRect/>
          </a:stretch>
        </p:blipFill>
        <p:spPr>
          <a:xfrm>
            <a:off x="180131" y="221691"/>
            <a:ext cx="11824481" cy="649978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75B2E1-814D-2123-7EEB-8F22D9518855}"/>
              </a:ext>
            </a:extLst>
          </p:cNvPr>
          <p:cNvSpPr txBox="1"/>
          <p:nvPr/>
        </p:nvSpPr>
        <p:spPr>
          <a:xfrm>
            <a:off x="438579" y="2203042"/>
            <a:ext cx="11753687" cy="25354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5400" b="1">
                <a:solidFill>
                  <a:srgbClr val="FFFFFF"/>
                </a:solidFill>
                <a:latin typeface="+mj-lt"/>
                <a:ea typeface="游ゴシック Light"/>
                <a:cs typeface="+mj-cs"/>
              </a:rPr>
              <a:t>甘利山は草刈りをすることで，</a:t>
            </a:r>
            <a:endParaRPr lang="en-US" altLang="ja-JP" sz="5400" b="1">
              <a:solidFill>
                <a:srgbClr val="FFFFFF"/>
              </a:solidFill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5400" b="1">
                <a:solidFill>
                  <a:srgbClr val="FFFFFF"/>
                </a:solidFill>
                <a:latin typeface="+mj-lt"/>
                <a:ea typeface="游ゴシック Light"/>
                <a:cs typeface="+mj-cs"/>
              </a:rPr>
              <a:t>森になるコトを食い止めている。</a:t>
            </a:r>
            <a:endParaRPr lang="en-US" altLang="ja-JP" sz="5400" b="1">
              <a:solidFill>
                <a:srgbClr val="FFFFFF"/>
              </a:solidFill>
              <a:latin typeface="+mj-lt"/>
              <a:ea typeface="游ゴシック Light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1" lang="ja-JP" altLang="en-US" sz="5400" b="1">
                <a:solidFill>
                  <a:srgbClr val="FFFFFF"/>
                </a:solidFill>
                <a:latin typeface="+mj-lt"/>
                <a:ea typeface="游ゴシック Light"/>
                <a:cs typeface="+mj-cs"/>
              </a:rPr>
              <a:t>森になったら，どうしてダメなのか？</a:t>
            </a:r>
            <a:endParaRPr lang="ja-JP" altLang="en-US" sz="5400" b="1">
              <a:solidFill>
                <a:srgbClr val="FFFFFF"/>
              </a:solidFill>
              <a:latin typeface="+mj-lt"/>
              <a:ea typeface="游ゴシック Light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BF0E1-C1A2-42D5-BF49-920DDFB5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6938EF5-0357-477E-9D2C-F7FD64804D50}" type="slidenum">
              <a:rPr kumimoji="0" lang="en-US" altLang="ja-JP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20</a:t>
            </a:fld>
            <a:endParaRPr kumimoji="0" lang="en-US" altLang="ja-JP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920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83707f-0809-464c-bc9c-2ca914e2d8ac}" enabled="1" method="Privileged" siteId="{f4f31624-3384-49df-a4d0-4e04fada37e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ワイド画面</PresentationFormat>
  <Paragraphs>86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32" baseType="lpstr">
      <vt:lpstr>BIZ UDPゴシック</vt:lpstr>
      <vt:lpstr>DotumChe</vt:lpstr>
      <vt:lpstr>HGPSoeiKakugothicUB</vt:lpstr>
      <vt:lpstr>HGSSoeiKakugothicUB</vt:lpstr>
      <vt:lpstr>HG創英角ﾎﾟｯﾌﾟ体</vt:lpstr>
      <vt:lpstr>游ゴシック</vt:lpstr>
      <vt:lpstr>游ゴシック Light</vt:lpstr>
      <vt:lpstr>ADLaM Display</vt:lpstr>
      <vt:lpstr>Arial</vt:lpstr>
      <vt:lpstr>Calibri</vt:lpstr>
      <vt:lpstr>Roboto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小田雄仁</dc:creator>
  <cp:lastModifiedBy>小田雄仁</cp:lastModifiedBy>
  <cp:revision>62</cp:revision>
  <dcterms:created xsi:type="dcterms:W3CDTF">2026-05-23T07:15:59Z</dcterms:created>
  <dcterms:modified xsi:type="dcterms:W3CDTF">2026-10-13T04:08:34Z</dcterms:modified>
</cp:coreProperties>
</file>