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45"/>
  </p:notesMasterIdLst>
  <p:sldIdLst>
    <p:sldId id="636" r:id="rId5"/>
    <p:sldId id="644" r:id="rId6"/>
    <p:sldId id="637" r:id="rId7"/>
    <p:sldId id="671" r:id="rId8"/>
    <p:sldId id="593" r:id="rId9"/>
    <p:sldId id="657" r:id="rId10"/>
    <p:sldId id="638" r:id="rId11"/>
    <p:sldId id="645" r:id="rId12"/>
    <p:sldId id="649" r:id="rId13"/>
    <p:sldId id="651" r:id="rId14"/>
    <p:sldId id="652" r:id="rId15"/>
    <p:sldId id="663" r:id="rId16"/>
    <p:sldId id="673" r:id="rId17"/>
    <p:sldId id="667" r:id="rId18"/>
    <p:sldId id="639" r:id="rId19"/>
    <p:sldId id="653" r:id="rId20"/>
    <p:sldId id="654" r:id="rId21"/>
    <p:sldId id="655" r:id="rId22"/>
    <p:sldId id="656" r:id="rId23"/>
    <p:sldId id="670" r:id="rId24"/>
    <p:sldId id="556" r:id="rId25"/>
    <p:sldId id="669" r:id="rId26"/>
    <p:sldId id="672" r:id="rId27"/>
    <p:sldId id="658" r:id="rId28"/>
    <p:sldId id="659" r:id="rId29"/>
    <p:sldId id="660" r:id="rId30"/>
    <p:sldId id="661" r:id="rId31"/>
    <p:sldId id="662" r:id="rId32"/>
    <p:sldId id="665" r:id="rId33"/>
    <p:sldId id="640" r:id="rId34"/>
    <p:sldId id="668" r:id="rId35"/>
    <p:sldId id="642" r:id="rId36"/>
    <p:sldId id="666" r:id="rId37"/>
    <p:sldId id="674" r:id="rId38"/>
    <p:sldId id="675" r:id="rId39"/>
    <p:sldId id="678" r:id="rId40"/>
    <p:sldId id="676" r:id="rId41"/>
    <p:sldId id="679" r:id="rId42"/>
    <p:sldId id="680" r:id="rId43"/>
    <p:sldId id="681" r:id="rId44"/>
  </p:sldIdLst>
  <p:sldSz cx="12192000" cy="6858000"/>
  <p:notesSz cx="6792913" cy="99250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A64C"/>
    <a:srgbClr val="040021"/>
    <a:srgbClr val="D86ECC"/>
    <a:srgbClr val="FB57F3"/>
    <a:srgbClr val="FC8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D9AB35-F961-4875-A368-2AD2601BA367}" v="1" dt="2026-10-16T04:47:00.1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101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B9E65-235A-4DEC-8E28-7843E666E0C0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1" y="4776790"/>
            <a:ext cx="5434013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165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101" y="9428165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2B03F-BE80-4399-8DC2-A942595938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71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00472F69-0A22-D001-2A54-1B8CEF321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F623211-DFD3-A3C3-BFD4-0C484A6B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04158DE3-AE7C-288D-A1B0-032BF295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E27DBA51-8984-FD35-2838-50D5890CA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343691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C2020F-1176-4F89-8C56-089AFCC6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04074C-E2B1-7FF1-47AC-F7047DF4B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E3FB18-D548-A78B-DC34-C6F4D95B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4065E50E-D91A-61AD-CBC0-A7557C533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15AED73C-3616-32DB-B76A-A0AC637725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42452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86A3A1-E60A-019A-E270-35D3EA12D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45D029-9E99-7051-7786-1E7198874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ED2C46-6426-EA10-C32D-1AC8625DE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A5FC98-CCF1-E7AE-5452-D30D30BDB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2C3172C5-12B4-BC40-AED0-51EF76171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24321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B50EF-BF99-2586-8486-2FE7A66DF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19546A1-8E71-6A2A-70A3-0BEF2C758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E8AE9B-C8D4-5075-35F7-51741E3CF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E8C149-C53A-1EF7-181A-CFC12BB2D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C7DCB0F-85E2-2CC0-4DF0-15D6D64D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A245A1EE-C056-9029-3B20-F37DF23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79767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465DF-BFCA-9CAA-027D-9EE025FCF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5F8D98-E3B5-3FE0-DA3E-CE6EB7A4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5DE25D-CE07-CCA1-24B6-958946872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AFAE20-D529-52F4-E9E6-114CDF06C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9157CDA-6EB3-FAC9-1A70-4FBC188A0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6FC5ED4-989F-019F-F838-D607DC09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1F002A-16CB-2FB5-5916-8CA513CE7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652A71B7-821C-EEA8-E782-348154B6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07599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CD2B46-7F9D-BB35-2F18-981698D47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FA52068-946B-9109-18C8-DCC2C793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1708B05-C638-DE25-C2C0-9079C853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FD9B888B-5B79-DD58-D171-DCB3F74A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98290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4EC1632-7A45-4F2F-BED9-25F3DA7D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1BDB902-C8E5-47A0-99F0-12BDCEBB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827C58-EF35-C959-798C-F8ABFCF2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893876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80373D-20CF-FFFD-5145-B2132F7E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38C355-066D-A8EC-B88E-31154A654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4BD30B8-EF32-977B-5A95-4187B64DC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FADB66-2B03-EBA9-3489-A80EF88C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F3243D-81EC-56C6-8A6A-C2B39D0AE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7793519C-2AC5-39E9-5B4C-65164828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7936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B081A3-B71C-7E0F-5EAC-5F5153848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80D2F67-2600-E2DE-52EB-4DF2E0300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0FA7412-27A7-5E22-79EC-91C69EEF5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4D0381-0E1F-AD40-3E57-1E61AEA7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AB9BC6-27FA-CB4A-E115-76CA99F70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0CA11BF2-7820-CD31-6D36-6C976EC5B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94330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475028-3B86-4BE4-86DE-6E982B6A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969DD4-4247-45BE-811E-107BA7AEF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6CBB02-CAAD-4137-8552-BE178829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0DDCB9-A9A9-5488-C914-1C85ECBDE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80CAFD1D-CCFB-FC5E-9CBD-5FCE90F9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8995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10A22B2-937A-7617-44E6-619C22F87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AC56009-6CC1-76BC-DE8B-3B6015351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CB4A75-7D6A-31DE-B598-A8570203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301783-C909-6EA5-EF5E-DD18FB8CE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978D91A4-F864-5431-BFE5-CCF271D6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22346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06D2524-506D-90B3-E283-143D3EAB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38AC5C-1E9C-B638-FA4E-C4A2897AF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C7A75DF-1E0D-F840-C420-305C722BA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4BFFAEAD-8E60-4461-A4A8-E9CE9A62830E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30CE61-A6CC-28DC-D850-B14A94E29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C78C5A14-4E71-310D-F195-F8B4659A7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fld id="{56938EF5-0357-477E-9D2C-F7FD64804D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874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78147C-77D4-1380-6D22-42D6962D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E5D4D1F-1567-8648-5AC7-F2A70C90692B}"/>
              </a:ext>
            </a:extLst>
          </p:cNvPr>
          <p:cNvSpPr txBox="1">
            <a:spLocks/>
          </p:cNvSpPr>
          <p:nvPr/>
        </p:nvSpPr>
        <p:spPr>
          <a:xfrm>
            <a:off x="-1141" y="2124216"/>
            <a:ext cx="12293060" cy="2609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7200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中学校出前授業②</a:t>
            </a:r>
            <a:endParaRPr lang="en-US" altLang="ja-JP" sz="7200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endParaRPr lang="en-US" altLang="ja-JP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r>
              <a:rPr lang="ja-JP" altLang="en-US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甘利山さわら池の調査</a:t>
            </a:r>
            <a:endParaRPr lang="en-US" altLang="ja-JP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endParaRPr lang="en-US" altLang="ja-JP" b="1" spc="50" dirty="0">
              <a:ln w="9525" cmpd="sng">
                <a:solidFill>
                  <a:srgbClr val="00A64C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HGSSoeiKakugothicUB"/>
              <a:ea typeface="HGSSoeiKakugothicUB"/>
            </a:endParaRPr>
          </a:p>
          <a:p>
            <a:pPr algn="ctr"/>
            <a:r>
              <a:rPr lang="en-US" altLang="ja-JP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Presents by </a:t>
            </a:r>
            <a:r>
              <a:rPr lang="ja-JP" altLang="en-US" b="1" spc="50" dirty="0">
                <a:ln w="9525" cmpd="sng">
                  <a:solidFill>
                    <a:srgbClr val="00A64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SSoeiKakugothicUB"/>
                <a:ea typeface="HGSSoeiKakugothicUB"/>
              </a:rPr>
              <a:t>韮崎高校</a:t>
            </a:r>
            <a:endParaRPr lang="ja-JP" sz="3600" dirty="0">
              <a:ln>
                <a:solidFill>
                  <a:prstClr val="black"/>
                </a:solidFill>
              </a:ln>
              <a:solidFill>
                <a:schemeClr val="bg1"/>
              </a:solidFill>
              <a:effectLst>
                <a:glow rad="63500">
                  <a:srgbClr val="196B24">
                    <a:satMod val="175000"/>
                    <a:alpha val="40000"/>
                  </a:srgbClr>
                </a:glow>
              </a:effectLst>
              <a:latin typeface="HGPSoeiKakugothicUB"/>
              <a:ea typeface="HGPSoeiKakugothicUB"/>
            </a:endParaRPr>
          </a:p>
        </p:txBody>
      </p:sp>
    </p:spTree>
    <p:extLst>
      <p:ext uri="{BB962C8B-B14F-4D97-AF65-F5344CB8AC3E}">
        <p14:creationId xmlns:p14="http://schemas.microsoft.com/office/powerpoint/2010/main" val="382623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37A3A2-0074-47DA-C82A-2198247C6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5262"/>
            <a:ext cx="11430000" cy="64674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09FAB-9169-951D-305B-BDD364C2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55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E677DFC-5B50-DFCB-697D-1FF9AAA52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0517EA-5A0E-F1FA-F894-E01300A04A4D}"/>
              </a:ext>
            </a:extLst>
          </p:cNvPr>
          <p:cNvSpPr txBox="1">
            <a:spLocks/>
          </p:cNvSpPr>
          <p:nvPr/>
        </p:nvSpPr>
        <p:spPr>
          <a:xfrm>
            <a:off x="838200" y="99580"/>
            <a:ext cx="11353800" cy="105727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900" dirty="0">
                <a:latin typeface="HGSSoeiKakugothicUB"/>
                <a:ea typeface="HGSSoeiKakugothicUB"/>
              </a:rPr>
              <a:t>甘利山にいる 虫</a:t>
            </a:r>
            <a:endParaRPr lang="en-US" altLang="ja-JP" sz="4900" dirty="0">
              <a:latin typeface="HGSSoeiKakugothicUB"/>
              <a:ea typeface="HGSSoeiKakugothicUB"/>
            </a:endParaRPr>
          </a:p>
        </p:txBody>
      </p:sp>
      <p:pic>
        <p:nvPicPr>
          <p:cNvPr id="6" name="Picture 5" descr="コオニユリを吸蜜するオナガアゲハのオス">
            <a:extLst>
              <a:ext uri="{FF2B5EF4-FFF2-40B4-BE49-F238E27FC236}">
                <a16:creationId xmlns:a16="http://schemas.microsoft.com/office/drawing/2014/main" id="{7EBFF02B-8186-535B-BD37-B0D67CF92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856" y="836910"/>
            <a:ext cx="3582367" cy="2885266"/>
          </a:xfrm>
          <a:prstGeom prst="rect">
            <a:avLst/>
          </a:prstGeom>
        </p:spPr>
      </p:pic>
      <p:pic>
        <p:nvPicPr>
          <p:cNvPr id="7" name="Picture 6" descr="翅を広げたテングチョウ">
            <a:extLst>
              <a:ext uri="{FF2B5EF4-FFF2-40B4-BE49-F238E27FC236}">
                <a16:creationId xmlns:a16="http://schemas.microsoft.com/office/drawing/2014/main" id="{84D5CC92-DE8B-1FF6-B16E-DA6B903745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3"/>
          <a:stretch>
            <a:fillRect/>
          </a:stretch>
        </p:blipFill>
        <p:spPr>
          <a:xfrm>
            <a:off x="6106679" y="785247"/>
            <a:ext cx="4060263" cy="2933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6CD595-F8A4-2EE5-68DD-CDB275501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244" y="3793170"/>
            <a:ext cx="4073147" cy="2929179"/>
          </a:xfrm>
          <a:prstGeom prst="rect">
            <a:avLst/>
          </a:prstGeom>
        </p:spPr>
      </p:pic>
      <p:pic>
        <p:nvPicPr>
          <p:cNvPr id="9" name="Picture 8" descr="アオイトトンボ♂、三重県、2015年9月28日">
            <a:extLst>
              <a:ext uri="{FF2B5EF4-FFF2-40B4-BE49-F238E27FC236}">
                <a16:creationId xmlns:a16="http://schemas.microsoft.com/office/drawing/2014/main" id="{7A4254A7-9D58-DA28-586D-74B12D95F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26" y="3819687"/>
            <a:ext cx="3608198" cy="289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62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691C36-6A0A-BEE2-8819-3D7CDB0FE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D02C88-A40F-516C-198E-DC41F30C9F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564" y="3255602"/>
            <a:ext cx="4685218" cy="35937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72D1F8-5134-AF75-FC11-AE76C8693C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608" y="3408529"/>
            <a:ext cx="4645032" cy="3449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533AA3-C12C-3B88-F08C-A0E4E3D10F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705" y="-9896"/>
            <a:ext cx="4650100" cy="3472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3CA145-2EED-FA29-493F-619EEC2302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911" y="0"/>
            <a:ext cx="4678102" cy="345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065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5CC1-41C5-783A-42A1-F0F0282A2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7E4B8F-06F9-7FBA-C70C-4A5B4AC9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4E93E-3BAD-4CFE-113B-0679CB739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86" y="129051"/>
            <a:ext cx="8836739" cy="65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5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2C0B-365A-B39C-0E53-A407D4723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70732"/>
          </a:xfrm>
        </p:spPr>
        <p:txBody>
          <a:bodyPr>
            <a:normAutofit/>
          </a:bodyPr>
          <a:lstStyle/>
          <a:p>
            <a:pPr algn="ctr"/>
            <a:r>
              <a:rPr lang="ja-JP" altLang="en-US" sz="8000"/>
              <a:t>クイズ！</a:t>
            </a:r>
            <a:endParaRPr lang="en-US" sz="80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8A3D8-4830-A3EC-A952-47566666C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591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401AB-D423-A256-AEAB-EB15D994F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19F30-194D-F478-4D1C-6AE5CA874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7" y="1950151"/>
            <a:ext cx="12254345" cy="29484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ja-JP" altLang="en-US" sz="6600" dirty="0">
                <a:latin typeface="HGSSoeiKakugothicUB"/>
                <a:ea typeface="HGSSoeiKakugothicUB"/>
              </a:rPr>
              <a:t>どうして甘利山には</a:t>
            </a:r>
            <a:br>
              <a:rPr lang="ja-JP" altLang="en-US" sz="6600" dirty="0">
                <a:latin typeface="HGSSoeiKakugothicUB"/>
                <a:ea typeface="HGSSoeiKakugothicUB"/>
              </a:rPr>
            </a:br>
            <a:r>
              <a:rPr lang="ja-JP" altLang="en-US" sz="6600" dirty="0">
                <a:latin typeface="HGSSoeiKakugothicUB"/>
                <a:ea typeface="HGSSoeiKakugothicUB"/>
              </a:rPr>
              <a:t> 珍しい虫がいるの？</a:t>
            </a:r>
            <a:endParaRPr lang="en-US" altLang="ja-JP" sz="6600" dirty="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4115A7-ABCA-8163-8441-9B007129D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7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4591D-A02D-7791-71DE-7DAF0A62B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453" y="331805"/>
            <a:ext cx="10515600" cy="275857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400" dirty="0"/>
              <a:t>（１）</a:t>
            </a:r>
          </a:p>
          <a:p>
            <a:pPr marL="0" indent="0" algn="ctr">
              <a:buNone/>
            </a:pPr>
            <a:r>
              <a:rPr lang="ja-JP" altLang="en-US" sz="4400" dirty="0"/>
              <a:t>人が手入れをしていて</a:t>
            </a:r>
            <a:endParaRPr lang="en-US" altLang="ja-JP" sz="4400" dirty="0"/>
          </a:p>
          <a:p>
            <a:pPr marL="0" indent="0" algn="ctr">
              <a:buNone/>
            </a:pPr>
            <a:r>
              <a:rPr lang="ja-JP" altLang="en-US" sz="4400" dirty="0"/>
              <a:t>きれいな花が咲くように</a:t>
            </a:r>
            <a:endParaRPr lang="en-US" altLang="ja-JP" sz="4400" dirty="0"/>
          </a:p>
          <a:p>
            <a:pPr marL="0" indent="0" algn="ctr">
              <a:buNone/>
            </a:pPr>
            <a:r>
              <a:rPr lang="ja-JP" altLang="en-US" sz="4400" dirty="0"/>
              <a:t>しているから</a:t>
            </a:r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DB34E-B6F1-7952-43D0-F99C342C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2" name="Picture 1" descr="ガーデニングのイラスト（男性）">
            <a:extLst>
              <a:ext uri="{FF2B5EF4-FFF2-40B4-BE49-F238E27FC236}">
                <a16:creationId xmlns:a16="http://schemas.microsoft.com/office/drawing/2014/main" id="{A519D5C8-3846-72EB-D2BF-B0CA11297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875" y="2871747"/>
            <a:ext cx="3904042" cy="385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12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E9432-A2F5-F73A-DE69-E733B456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818FA-992E-F67C-054F-F0700B6C0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12" y="231754"/>
            <a:ext cx="11683338" cy="5092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（２）</a:t>
            </a:r>
          </a:p>
          <a:p>
            <a:pPr marL="0" indent="0" algn="ctr">
              <a:buNone/>
            </a:pPr>
            <a:r>
              <a:rPr lang="ja-JP" altLang="en-US" sz="4400" dirty="0"/>
              <a:t>昔、このあたりに住んでいた</a:t>
            </a:r>
          </a:p>
          <a:p>
            <a:pPr marL="0" indent="0" algn="ctr">
              <a:buNone/>
            </a:pPr>
            <a:r>
              <a:rPr lang="ja-JP" altLang="en-US" sz="4400" dirty="0"/>
              <a:t>人たちがあちこちから</a:t>
            </a:r>
          </a:p>
          <a:p>
            <a:pPr marL="0" indent="0" algn="ctr">
              <a:buNone/>
            </a:pPr>
            <a:r>
              <a:rPr lang="ja-JP" altLang="en-US" sz="4400" dirty="0"/>
              <a:t>珍しい虫を集めてきたから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80CF0-D13C-0A4A-561E-447CE091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Picture 4" descr="トンボ">
            <a:extLst>
              <a:ext uri="{FF2B5EF4-FFF2-40B4-BE49-F238E27FC236}">
                <a16:creationId xmlns:a16="http://schemas.microsoft.com/office/drawing/2014/main" id="{50F3B3A4-FFE9-83B6-5DC6-FE372E9B8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638" y="3534499"/>
            <a:ext cx="2364370" cy="2364370"/>
          </a:xfrm>
          <a:prstGeom prst="rect">
            <a:avLst/>
          </a:prstGeom>
        </p:spPr>
      </p:pic>
      <p:pic>
        <p:nvPicPr>
          <p:cNvPr id="7" name="Picture 6" descr="モルフォチョウのイラスト">
            <a:extLst>
              <a:ext uri="{FF2B5EF4-FFF2-40B4-BE49-F238E27FC236}">
                <a16:creationId xmlns:a16="http://schemas.microsoft.com/office/drawing/2014/main" id="{DC157BA7-18FB-DE57-4A5B-025BCE5D38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048" y="3484538"/>
            <a:ext cx="2746372" cy="2475680"/>
          </a:xfrm>
          <a:prstGeom prst="rect">
            <a:avLst/>
          </a:prstGeom>
        </p:spPr>
      </p:pic>
      <p:pic>
        <p:nvPicPr>
          <p:cNvPr id="8" name="Picture 7" descr="蝶">
            <a:extLst>
              <a:ext uri="{FF2B5EF4-FFF2-40B4-BE49-F238E27FC236}">
                <a16:creationId xmlns:a16="http://schemas.microsoft.com/office/drawing/2014/main" id="{172B1C93-C600-EBDF-5251-57A319E15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1600" y="3486271"/>
            <a:ext cx="2499408" cy="247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43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B4BE8-7EB0-5814-EF8B-0F5DAC28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2F386-2AB2-5982-30C2-C278C1DF9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581" y="235352"/>
            <a:ext cx="11683338" cy="6124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（３）</a:t>
            </a:r>
          </a:p>
          <a:p>
            <a:pPr marL="0" indent="0" algn="ctr">
              <a:buNone/>
            </a:pPr>
            <a:r>
              <a:rPr lang="ja-JP" altLang="en-US" sz="4400" dirty="0"/>
              <a:t>人が集めたのではなくて、</a:t>
            </a:r>
          </a:p>
          <a:p>
            <a:pPr marL="0" indent="0" algn="ctr">
              <a:buNone/>
            </a:pPr>
            <a:r>
              <a:rPr lang="ja-JP" altLang="en-US" sz="4400" dirty="0"/>
              <a:t>他のところから虫たちが池に</a:t>
            </a:r>
            <a:endParaRPr lang="ja-JP" sz="4400" dirty="0"/>
          </a:p>
          <a:p>
            <a:pPr marL="0" indent="0" algn="ctr">
              <a:buNone/>
            </a:pPr>
            <a:r>
              <a:rPr lang="ja-JP" altLang="en-US" sz="4400" dirty="0"/>
              <a:t>逃げてきた</a:t>
            </a:r>
            <a:endParaRPr lang="ja-JP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73A4B-A4E9-A5F4-1C27-0DB653A3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2" name="Picture 1" descr="モルフォチョウのイラスト">
            <a:extLst>
              <a:ext uri="{FF2B5EF4-FFF2-40B4-BE49-F238E27FC236}">
                <a16:creationId xmlns:a16="http://schemas.microsoft.com/office/drawing/2014/main" id="{CC6BC55C-5962-9E95-7E45-26FD312BD6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80000">
            <a:off x="6040491" y="3561702"/>
            <a:ext cx="1666069" cy="1482188"/>
          </a:xfrm>
          <a:prstGeom prst="rect">
            <a:avLst/>
          </a:prstGeom>
        </p:spPr>
      </p:pic>
      <p:pic>
        <p:nvPicPr>
          <p:cNvPr id="5" name="Picture 4" descr="燕のイラスト">
            <a:extLst>
              <a:ext uri="{FF2B5EF4-FFF2-40B4-BE49-F238E27FC236}">
                <a16:creationId xmlns:a16="http://schemas.microsoft.com/office/drawing/2014/main" id="{5C112D25-B4CA-BABE-B171-65573B3A1F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15" y="4447631"/>
            <a:ext cx="2912963" cy="2409343"/>
          </a:xfrm>
          <a:prstGeom prst="rect">
            <a:avLst/>
          </a:prstGeom>
        </p:spPr>
      </p:pic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ABFBFEB4-C2AB-BB91-48BF-6CC32AFF6583}"/>
              </a:ext>
            </a:extLst>
          </p:cNvPr>
          <p:cNvCxnSpPr/>
          <p:nvPr/>
        </p:nvCxnSpPr>
        <p:spPr>
          <a:xfrm flipV="1">
            <a:off x="3020712" y="4306550"/>
            <a:ext cx="3065358" cy="83144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池のイラスト">
            <a:extLst>
              <a:ext uri="{FF2B5EF4-FFF2-40B4-BE49-F238E27FC236}">
                <a16:creationId xmlns:a16="http://schemas.microsoft.com/office/drawing/2014/main" id="{C244066D-999D-CB78-68F6-9C50ADEF3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8013" y="3219692"/>
            <a:ext cx="3810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6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56FA86-5DDE-A0C5-FB21-141B495C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CD087C-556C-D977-0DB8-9554413A15EA}"/>
              </a:ext>
            </a:extLst>
          </p:cNvPr>
          <p:cNvSpPr txBox="1"/>
          <p:nvPr/>
        </p:nvSpPr>
        <p:spPr>
          <a:xfrm>
            <a:off x="-98960" y="925285"/>
            <a:ext cx="12389921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（１）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人が手入れをしていて</a:t>
            </a:r>
            <a:r>
              <a:rPr lang="en-US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pPr algn="l" rtl="0"/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きれいな花が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咲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くようにしているから</a:t>
            </a:r>
            <a:r>
              <a:rPr lang="en-US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endParaRPr lang="en-US" altLang="ja-JP" sz="400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 algn="l" rtl="0"/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（２）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昔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、この</a:t>
            </a: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あたり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に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住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んでいた人たちが</a:t>
            </a:r>
            <a:r>
              <a:rPr lang="en-US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pPr algn="l" rtl="0"/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あちこちから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珍しい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虫を</a:t>
            </a: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集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めてきたから</a:t>
            </a:r>
            <a:r>
              <a:rPr lang="en-US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endParaRPr lang="en-US" altLang="ja-JP" sz="400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 algn="l" rtl="0"/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（３）人が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集めた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のではなくて、</a:t>
            </a:r>
            <a:r>
              <a:rPr lang="ja-JP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</a:p>
          <a:p>
            <a:pPr algn="l" rtl="0"/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他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の</a:t>
            </a: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ところ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から虫たちが池に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逃げて</a:t>
            </a: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きた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から</a:t>
            </a:r>
            <a:endParaRPr lang="ja-JP" sz="4000" b="0" i="0" u="none" strike="noStrike" baseline="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229596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4EAC8-9C10-6EE6-53ED-0140C726D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C39B7-3FC9-22B8-7701-BB3BB75BD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173"/>
            <a:ext cx="10515600" cy="4793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 dirty="0"/>
              <a:t>（１）</a:t>
            </a:r>
          </a:p>
          <a:p>
            <a:pPr marL="0" indent="0" algn="ctr">
              <a:buNone/>
            </a:pPr>
            <a:r>
              <a:rPr lang="ja-JP" altLang="en-US" sz="6000" dirty="0"/>
              <a:t>人が手入れをしていて</a:t>
            </a:r>
          </a:p>
          <a:p>
            <a:pPr marL="0" indent="0" algn="ctr">
              <a:buNone/>
            </a:pPr>
            <a:r>
              <a:rPr lang="ja-JP" altLang="en-US" sz="6000" dirty="0"/>
              <a:t>きれいな花が咲くように</a:t>
            </a:r>
          </a:p>
          <a:p>
            <a:pPr marL="0" indent="0" algn="ctr">
              <a:buNone/>
            </a:pPr>
            <a:r>
              <a:rPr lang="ja-JP" altLang="en-US" sz="6000" dirty="0"/>
              <a:t>しているから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BAACE-1454-52DE-4733-FABCA10D5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550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コンテンツ プレースホルダー 5" descr="山の中の花&#10;&#10;自動的に生成された説明">
            <a:extLst>
              <a:ext uri="{FF2B5EF4-FFF2-40B4-BE49-F238E27FC236}">
                <a16:creationId xmlns:a16="http://schemas.microsoft.com/office/drawing/2014/main" id="{1228BD0A-E06A-767E-3F6E-B850C8558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650" y="68263"/>
            <a:ext cx="11950700" cy="6721475"/>
          </a:xfrm>
          <a:noFill/>
        </p:spPr>
      </p:pic>
      <p:sp>
        <p:nvSpPr>
          <p:cNvPr id="4" name="スライド番号プレースホルダー 3" hidden="1">
            <a:extLst>
              <a:ext uri="{FF2B5EF4-FFF2-40B4-BE49-F238E27FC236}">
                <a16:creationId xmlns:a16="http://schemas.microsoft.com/office/drawing/2014/main" id="{E3EEA12D-88D4-4968-ED05-B1E609EE3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56938EF5-0357-477E-9D2C-F7FD64804D50}" type="slidenum">
              <a:rPr kumimoji="1" lang="ja-JP" altLang="en-US" smtClean="0"/>
              <a:pPr>
                <a:spcAft>
                  <a:spcPts val="600"/>
                </a:spcAft>
              </a:pPr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7735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A8AB0-A4DF-D2B4-453C-23B7B39FD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94018"/>
          </a:xfrm>
        </p:spPr>
        <p:txBody>
          <a:bodyPr>
            <a:normAutofit/>
          </a:bodyPr>
          <a:lstStyle/>
          <a:p>
            <a:pPr algn="ctr"/>
            <a:r>
              <a:rPr lang="ja-JP" altLang="en-US" sz="8000"/>
              <a:t>クイズ！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7834D-26CB-ACC7-FF44-22C33330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044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CA54-C370-FD5C-DE1D-E6EF78AF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FA3E-B7D2-F8DC-632F-9722DB8A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6" y="1950151"/>
            <a:ext cx="12254345" cy="29484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ja-JP" altLang="en-US" sz="6600" dirty="0">
                <a:latin typeface="HGSSoeiKakugothicUB"/>
                <a:ea typeface="HGSSoeiKakugothicUB"/>
              </a:rPr>
              <a:t>どうして</a:t>
            </a:r>
            <a:br>
              <a:rPr lang="en-US" altLang="ja-JP" sz="6600" dirty="0">
                <a:latin typeface="HGSSoeiKakugothicUB"/>
                <a:ea typeface="HGSSoeiKakugothicUB"/>
              </a:rPr>
            </a:br>
            <a:r>
              <a:rPr lang="ja-JP" altLang="en-US" sz="6600" dirty="0">
                <a:latin typeface="HGSSoeiKakugothicUB"/>
                <a:ea typeface="HGSSoeiKakugothicUB"/>
              </a:rPr>
              <a:t>珍しい虫がいることが</a:t>
            </a:r>
            <a:br>
              <a:rPr lang="ja-JP" altLang="en-US" sz="6600" dirty="0">
                <a:latin typeface="HGSSoeiKakugothicUB"/>
                <a:ea typeface="HGSSoeiKakugothicUB"/>
              </a:rPr>
            </a:br>
            <a:r>
              <a:rPr lang="ja-JP" altLang="en-US" sz="6600" dirty="0">
                <a:latin typeface="HGSSoeiKakugothicUB"/>
                <a:ea typeface="HGSSoeiKakugothicUB"/>
              </a:rPr>
              <a:t>いいことなのか？</a:t>
            </a:r>
            <a:endParaRPr lang="en-US" altLang="ja-JP" sz="6600" dirty="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7BE073-4836-919E-8D41-007B8C16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00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D6C55-9942-B857-5D99-148A98FD1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ABE13-4E52-943D-9786-6B3F48119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326"/>
            <a:ext cx="10515600" cy="60670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（１）</a:t>
            </a:r>
          </a:p>
          <a:p>
            <a:pPr marL="0" indent="0" algn="ctr">
              <a:buNone/>
            </a:pPr>
            <a:r>
              <a:rPr lang="ja-JP" altLang="en-US" sz="4400" dirty="0"/>
              <a:t>珍しい虫を見るために</a:t>
            </a:r>
            <a:endParaRPr lang="ja-JP" sz="4400" dirty="0"/>
          </a:p>
          <a:p>
            <a:pPr marL="0" indent="0" algn="ctr">
              <a:buNone/>
            </a:pPr>
            <a:r>
              <a:rPr lang="ja-JP" altLang="en-US" sz="4400" dirty="0"/>
              <a:t>たくさん人が見に来るから</a:t>
            </a:r>
            <a:endParaRPr lang="ja-JP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3FB87-DFC8-D720-7EFB-1E5F1B6E1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2" name="Picture 1" descr="モルフォチョウのイラスト">
            <a:extLst>
              <a:ext uri="{FF2B5EF4-FFF2-40B4-BE49-F238E27FC236}">
                <a16:creationId xmlns:a16="http://schemas.microsoft.com/office/drawing/2014/main" id="{D9E6EE94-7F81-3E3A-E5A3-1E86A1A9B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047" y="2932969"/>
            <a:ext cx="3810000" cy="3419475"/>
          </a:xfrm>
          <a:prstGeom prst="rect">
            <a:avLst/>
          </a:prstGeom>
        </p:spPr>
      </p:pic>
      <p:pic>
        <p:nvPicPr>
          <p:cNvPr id="5" name="Picture 4" descr="観光客のイラスト">
            <a:extLst>
              <a:ext uri="{FF2B5EF4-FFF2-40B4-BE49-F238E27FC236}">
                <a16:creationId xmlns:a16="http://schemas.microsoft.com/office/drawing/2014/main" id="{68B7E6BA-AE20-798A-F778-C1B4E65D9D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7401" y="3806155"/>
            <a:ext cx="3109491" cy="305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22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EA753-6DF2-5287-D79D-C43971FB4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47F1A-1923-EB2D-908D-FE5011B86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173"/>
            <a:ext cx="10535392" cy="4793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（２）</a:t>
            </a:r>
          </a:p>
          <a:p>
            <a:pPr marL="0" indent="0" algn="ctr">
              <a:buNone/>
            </a:pPr>
            <a:r>
              <a:rPr lang="ja-JP" altLang="en-US" sz="4400" dirty="0"/>
              <a:t>珍しい虫を食べるために鳥が集まってくるから</a:t>
            </a:r>
            <a:endParaRPr lang="ja-JP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13534-F67C-888C-4E8E-DF6CC616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5" name="Picture 4" descr="キビタキのイラスト">
            <a:extLst>
              <a:ext uri="{FF2B5EF4-FFF2-40B4-BE49-F238E27FC236}">
                <a16:creationId xmlns:a16="http://schemas.microsoft.com/office/drawing/2014/main" id="{78536CED-BCE6-602A-D57F-3C3020A63C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397645" y="3784169"/>
            <a:ext cx="3422541" cy="3099662"/>
          </a:xfrm>
          <a:prstGeom prst="rect">
            <a:avLst/>
          </a:prstGeom>
        </p:spPr>
      </p:pic>
      <p:pic>
        <p:nvPicPr>
          <p:cNvPr id="2" name="Picture 1" descr="オオルリのイラスト（鳥）">
            <a:extLst>
              <a:ext uri="{FF2B5EF4-FFF2-40B4-BE49-F238E27FC236}">
                <a16:creationId xmlns:a16="http://schemas.microsoft.com/office/drawing/2014/main" id="{5F4775A4-771C-5E0C-E30A-3E19E4DAAC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4457" y="3782878"/>
            <a:ext cx="3254644" cy="310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25342-46FE-ECFA-D608-99C3FC257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6FACD-4A73-588B-478B-1FC4FF425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554" y="428262"/>
            <a:ext cx="10525747" cy="5999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（３）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sz="4400" dirty="0"/>
              <a:t>珍しい虫がいるのが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sz="4400" dirty="0"/>
              <a:t>いいことではなくて、</a:t>
            </a:r>
          </a:p>
          <a:p>
            <a:pPr marL="0" indent="0" algn="ctr">
              <a:buNone/>
            </a:pPr>
            <a:r>
              <a:rPr lang="ja-JP" altLang="en-US" sz="4400" dirty="0"/>
              <a:t>たくさんの種類の虫が</a:t>
            </a:r>
          </a:p>
          <a:p>
            <a:pPr marL="0" indent="0" algn="ctr">
              <a:buNone/>
            </a:pPr>
            <a:r>
              <a:rPr lang="ja-JP" altLang="en-US" sz="4400" dirty="0"/>
              <a:t>いることがいいことだから</a:t>
            </a:r>
          </a:p>
          <a:p>
            <a:pPr marL="0" indent="0" algn="ctr">
              <a:buNone/>
            </a:pPr>
            <a:endParaRPr lang="ja-JP" altLang="en-US" sz="6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356AB-671A-7E9B-1A91-846EC0D0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902A6-0EAA-2F66-2B76-CD66C072AF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" b="-1087"/>
          <a:stretch>
            <a:fillRect/>
          </a:stretch>
        </p:blipFill>
        <p:spPr>
          <a:xfrm>
            <a:off x="830926" y="4323566"/>
            <a:ext cx="10767889" cy="156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FA51E-7029-49CC-25CE-BEA234805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3550D6-7DB4-D72E-98E2-BF53B787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DCBE46-F7E1-F304-A6AB-BCC1D7AA95F9}"/>
              </a:ext>
            </a:extLst>
          </p:cNvPr>
          <p:cNvSpPr txBox="1"/>
          <p:nvPr/>
        </p:nvSpPr>
        <p:spPr>
          <a:xfrm>
            <a:off x="-100641" y="913335"/>
            <a:ext cx="12389921" cy="5837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（１）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珍しい</a:t>
            </a: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虫を見るためにたくさん</a:t>
            </a:r>
            <a:endParaRPr lang="en-US" altLang="ja-JP" sz="4000" dirty="0">
              <a:solidFill>
                <a:srgbClr val="000000"/>
              </a:solidFill>
              <a:latin typeface="HGS創英角ｺﾞｼｯｸUB"/>
              <a:ea typeface="HGS創英角ｺﾞｼｯｸ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人が見に来るから</a:t>
            </a:r>
            <a:endParaRPr lang="en-US" sz="4000" dirty="0"/>
          </a:p>
          <a:p>
            <a:endParaRPr lang="en-US" altLang="ja-JP" sz="400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（２）</a:t>
            </a:r>
            <a:r>
              <a:rPr lang="en-US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​</a:t>
            </a:r>
            <a:r>
              <a:rPr lang="ja-JP" altLang="en-US" sz="4000" b="0" i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珍しい</a:t>
            </a: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虫を食べるために珍しい鳥が</a:t>
            </a:r>
          </a:p>
          <a:p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集まってくるから</a:t>
            </a:r>
            <a:endParaRPr lang="ja-JP" dirty="0"/>
          </a:p>
          <a:p>
            <a:endParaRPr lang="en-US" altLang="ja-JP" sz="400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（３）</a:t>
            </a:r>
            <a:r>
              <a:rPr lang="ja-JP" altLang="en-US" sz="4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珍しい</a:t>
            </a:r>
            <a:r>
              <a:rPr lang="ja-JP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虫がいるのがいいことではなくて、</a:t>
            </a:r>
            <a:endParaRPr lang="ja-JP" altLang="en-US" sz="4000" dirty="0">
              <a:solidFill>
                <a:srgbClr val="000000"/>
              </a:solidFill>
              <a:latin typeface="HGS創英角ｺﾞｼｯｸUB"/>
              <a:ea typeface="HGS創英角ｺﾞｼｯｸ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</a:t>
            </a: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たくさんの種類の虫がいることが</a:t>
            </a:r>
            <a:endParaRPr lang="ja-JP" sz="4000" dirty="0">
              <a:solidFill>
                <a:srgbClr val="000000"/>
              </a:solidFill>
              <a:latin typeface="HGS創英角ｺﾞｼｯｸUB"/>
              <a:ea typeface="HGS創英角ｺﾞｼｯｸ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altLang="en-US" sz="4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　　　いいことだから</a:t>
            </a:r>
            <a:endParaRPr lang="ja-JP" sz="4000" dirty="0"/>
          </a:p>
        </p:txBody>
      </p:sp>
    </p:spTree>
    <p:extLst>
      <p:ext uri="{BB962C8B-B14F-4D97-AF65-F5344CB8AC3E}">
        <p14:creationId xmlns:p14="http://schemas.microsoft.com/office/powerpoint/2010/main" val="3438600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F5D38-E650-7113-1EEE-3B5F45289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F5211-5B4F-4C96-9114-7A5E20358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173"/>
            <a:ext cx="10535392" cy="4793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 dirty="0"/>
              <a:t>（３）</a:t>
            </a:r>
          </a:p>
          <a:p>
            <a:pPr marL="0" indent="0" algn="ctr">
              <a:buNone/>
            </a:pPr>
            <a:r>
              <a:rPr lang="ja-JP" altLang="en-US" sz="6000" dirty="0"/>
              <a:t>珍しい虫がいるのが</a:t>
            </a:r>
          </a:p>
          <a:p>
            <a:pPr marL="0" indent="0" algn="ctr">
              <a:buNone/>
            </a:pPr>
            <a:r>
              <a:rPr lang="ja-JP" altLang="en-US" sz="6000" dirty="0"/>
              <a:t>いいことではなくて、</a:t>
            </a:r>
          </a:p>
          <a:p>
            <a:pPr marL="0" indent="0" algn="ctr">
              <a:buNone/>
            </a:pPr>
            <a:r>
              <a:rPr lang="ja-JP" altLang="en-US" sz="6000" dirty="0"/>
              <a:t>たくさんの種類の虫が</a:t>
            </a:r>
          </a:p>
          <a:p>
            <a:pPr marL="0" indent="0" algn="ctr">
              <a:buNone/>
            </a:pPr>
            <a:r>
              <a:rPr lang="ja-JP" altLang="en-US" sz="6000" dirty="0"/>
              <a:t>いることがいいことだから</a:t>
            </a:r>
          </a:p>
          <a:p>
            <a:pPr marL="0" indent="0" algn="ctr">
              <a:buNone/>
            </a:pPr>
            <a:endParaRPr lang="ja-JP" altLang="en-US" sz="6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B0224-20C0-D702-3FC8-82A256DB7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3372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A5A10-50C2-5C33-9B5C-2B1BC5B42D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500" y="159774"/>
            <a:ext cx="11602999" cy="65288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D5F05-E3EE-1424-7893-11DA8A3B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05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FB2E-EEB5-D64B-B55C-5EF368DF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8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8000"/>
              <a:t>クイズ！</a:t>
            </a:r>
            <a:endParaRPr lang="en-US" sz="8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E755F-98AC-5108-F786-70A943F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983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CA54-C370-FD5C-DE1D-E6EF78AF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FA3E-B7D2-F8DC-632F-9722DB8A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656" y="1950151"/>
            <a:ext cx="12254345" cy="29484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ja-JP" altLang="en-US" sz="6000" dirty="0">
                <a:latin typeface="HGSSoeiKakugothicUB"/>
                <a:ea typeface="HGSSoeiKakugothicUB"/>
              </a:rPr>
              <a:t>さわら池のだいたいの深さは？</a:t>
            </a:r>
            <a:endParaRPr lang="en-US" altLang="ja-JP" sz="6000" dirty="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7BE073-4836-919E-8D41-007B8C16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29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71918-9C07-6A37-D82E-EAC2261BF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FAF4-6056-4828-DA5E-A4146678E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 dirty="0"/>
              <a:t>（１）</a:t>
            </a:r>
          </a:p>
          <a:p>
            <a:pPr marL="0" indent="0" algn="ctr">
              <a:buNone/>
            </a:pPr>
            <a:r>
              <a:rPr lang="ja-JP" altLang="en-US" sz="7200" dirty="0"/>
              <a:t>40cmより浅い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23F1C-1899-5E4B-D9F9-84D5DC296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1390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D5CE8-7003-FE65-2B02-FA92AFA79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9E249-E225-884E-3E11-47A021A0E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（２）</a:t>
            </a:r>
          </a:p>
          <a:p>
            <a:pPr marL="0" indent="0" algn="ctr">
              <a:buNone/>
            </a:pPr>
            <a:r>
              <a:rPr lang="ja-JP" altLang="en-US" sz="7200"/>
              <a:t>40cm～60cm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68F34-89A5-4A14-B39D-43387A4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698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3CF7A-AFD7-62F3-5EB0-D13E54348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EC414-4AC3-7F4F-9D1F-A18C55706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（３）</a:t>
            </a:r>
          </a:p>
          <a:p>
            <a:pPr marL="0" indent="0" algn="ctr">
              <a:buNone/>
            </a:pPr>
            <a:r>
              <a:rPr lang="ja-JP" altLang="en-US" sz="7200"/>
              <a:t>60cm～１ｍ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A7620-90FF-9205-1585-2CC8260FB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362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9E86E-9BDB-2772-E89A-0627AA8F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D3374-CAD2-0DAD-F3C5-987DC0A67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 dirty="0"/>
              <a:t>（４）</a:t>
            </a:r>
          </a:p>
          <a:p>
            <a:pPr marL="0" indent="0" algn="ctr">
              <a:buNone/>
            </a:pPr>
            <a:r>
              <a:rPr lang="ja-JP" altLang="en-US" sz="7200" dirty="0"/>
              <a:t>１ｍより深い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C93F7-66E9-5A16-4EFA-EB4A40892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887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56403-C938-9442-E969-7C3E710A3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8A81B6-F207-5A87-722E-AAA5D573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2EB9B6-C6E7-56AC-7F81-B65D4F44C3B8}"/>
              </a:ext>
            </a:extLst>
          </p:cNvPr>
          <p:cNvSpPr txBox="1"/>
          <p:nvPr/>
        </p:nvSpPr>
        <p:spPr>
          <a:xfrm>
            <a:off x="1801092" y="677883"/>
            <a:ext cx="8579923" cy="56784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6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</a:t>
            </a:r>
            <a:r>
              <a:rPr lang="en-US" sz="6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１）40cm</a:t>
            </a:r>
            <a:r>
              <a:rPr lang="ja-JP" altLang="en-US" sz="6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より浅い</a:t>
            </a:r>
            <a:endParaRPr lang="ja-JP" altLang="en-US" sz="6000" dirty="0">
              <a:latin typeface="HGSSoeiKakugothicUB"/>
              <a:ea typeface="HGSSoeiKakugothicUB"/>
            </a:endParaRPr>
          </a:p>
          <a:p>
            <a:endParaRPr lang="en-US" altLang="ja-JP" sz="400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r>
              <a:rPr lang="ja-JP" sz="6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（２）</a:t>
            </a:r>
            <a:r>
              <a:rPr lang="en-US" altLang="ja-JP" sz="6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40cm～60cm</a:t>
            </a:r>
            <a:endParaRPr lang="en-US" altLang="ja-JP" sz="6000" dirty="0">
              <a:latin typeface="HGSSoeiKakugothicUB"/>
              <a:ea typeface="HGSSoeiKakugothicUB"/>
            </a:endParaRPr>
          </a:p>
          <a:p>
            <a:endParaRPr lang="en-US" altLang="ja-JP" sz="400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sz="6000" b="0" i="0" u="none" strike="noStrike" baseline="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（３）</a:t>
            </a:r>
            <a:r>
              <a:rPr lang="en-US" altLang="ja-JP" sz="6000" dirty="0">
                <a:solidFill>
                  <a:srgbClr val="000000"/>
                </a:solidFill>
                <a:latin typeface="HGSSoeiKakugothicUB"/>
                <a:ea typeface="HGSSoeiKakugothicUB"/>
                <a:cs typeface="Meiryo UI"/>
              </a:rPr>
              <a:t>60㎝～１m</a:t>
            </a:r>
            <a:endParaRPr lang="ja-JP" sz="6000" b="0" i="0" u="none" strike="noStrike" baseline="0" dirty="0">
              <a:solidFill>
                <a:srgbClr val="000000"/>
              </a:solidFill>
              <a:latin typeface="HGSSoeiKakugothicUB"/>
              <a:ea typeface="HGSSoeiKakugothicUB"/>
              <a:cs typeface="Meiryo U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ja-JP" sz="4000" dirty="0">
              <a:latin typeface="HGSSoeiKakugothicUB"/>
              <a:ea typeface="HGSSoeiKakugothicUB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ja-JP" altLang="en-US" sz="6000" dirty="0">
                <a:latin typeface="HGSSoeiKakugothicUB"/>
                <a:ea typeface="HGSSoeiKakugothicUB"/>
              </a:rPr>
              <a:t>（４）１mより深い</a:t>
            </a:r>
          </a:p>
        </p:txBody>
      </p:sp>
    </p:spTree>
    <p:extLst>
      <p:ext uri="{BB962C8B-B14F-4D97-AF65-F5344CB8AC3E}">
        <p14:creationId xmlns:p14="http://schemas.microsoft.com/office/powerpoint/2010/main" val="709781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07772-22D6-921B-F684-64BE66E0A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15602-54D8-9777-0F1B-B71201464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3095"/>
            <a:ext cx="10515600" cy="21713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6000"/>
              <a:t>（２）</a:t>
            </a:r>
          </a:p>
          <a:p>
            <a:pPr marL="0" indent="0" algn="ctr">
              <a:buNone/>
            </a:pPr>
            <a:r>
              <a:rPr lang="ja-JP" altLang="en-US" sz="7200"/>
              <a:t>40cm～60cm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F46C3-CCDA-39D7-FB81-C22C35FD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593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92EAE-E930-A2AA-9E4A-1CA24A216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C4EE-07B4-262D-1358-C808DCCC2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426151"/>
            <a:ext cx="11353800" cy="6002357"/>
          </a:xfrm>
        </p:spPr>
        <p:txBody>
          <a:bodyPr>
            <a:normAutofit/>
          </a:bodyPr>
          <a:lstStyle/>
          <a:p>
            <a:pPr algn="ctr"/>
            <a:r>
              <a:rPr lang="ja-JP" altLang="en-US" sz="6000" dirty="0">
                <a:latin typeface="HGSSoeiKakugothicUB"/>
                <a:ea typeface="HGSSoeiKakugothicUB"/>
              </a:rPr>
              <a:t>もとの深さ　250㎝</a:t>
            </a:r>
            <a:br>
              <a:rPr lang="en-US" altLang="ja-JP" sz="6000" dirty="0">
                <a:latin typeface="HGSSoeiKakugothicUB"/>
                <a:ea typeface="HGSSoeiKakugothicUB"/>
              </a:rPr>
            </a:br>
            <a:br>
              <a:rPr lang="en-US" altLang="ja-JP" sz="6000" dirty="0">
                <a:latin typeface="HGSSoeiKakugothicUB"/>
                <a:ea typeface="HGSSoeiKakugothicUB"/>
              </a:rPr>
            </a:br>
            <a:r>
              <a:rPr lang="ja-JP" altLang="en-US" sz="6000" dirty="0">
                <a:latin typeface="HGSSoeiKakugothicUB"/>
                <a:ea typeface="HGSSoeiKakugothicUB"/>
              </a:rPr>
              <a:t>今の深さ　　</a:t>
            </a:r>
            <a:r>
              <a:rPr lang="en-US" altLang="ja-JP" sz="6000" dirty="0">
                <a:latin typeface="HGSSoeiKakugothicUB"/>
                <a:ea typeface="HGSSoeiKakugothicUB"/>
              </a:rPr>
              <a:t>6</a:t>
            </a:r>
            <a:r>
              <a:rPr lang="ja-JP" altLang="en-US" sz="6000" dirty="0">
                <a:latin typeface="HGSSoeiKakugothicUB"/>
                <a:ea typeface="HGSSoeiKakugothicUB"/>
              </a:rPr>
              <a:t>0㎝</a:t>
            </a:r>
            <a:br>
              <a:rPr lang="en-US" altLang="ja-JP" sz="6000" dirty="0">
                <a:latin typeface="HGSSoeiKakugothicUB"/>
                <a:ea typeface="HGSSoeiKakugothicUB"/>
              </a:rPr>
            </a:br>
            <a:br>
              <a:rPr lang="en-US" altLang="ja-JP" sz="6000" dirty="0">
                <a:latin typeface="HGSSoeiKakugothicUB"/>
                <a:ea typeface="HGSSoeiKakugothicUB"/>
              </a:rPr>
            </a:br>
            <a:r>
              <a:rPr lang="ja-JP" altLang="en-US" sz="6000" dirty="0">
                <a:latin typeface="HGSSoeiKakugothicUB"/>
                <a:ea typeface="HGSSoeiKakugothicUB"/>
              </a:rPr>
              <a:t>たまった泥は</a:t>
            </a:r>
            <a:r>
              <a:rPr lang="en-US" altLang="ja-JP" sz="6000" dirty="0">
                <a:latin typeface="HGSSoeiKakugothicUB"/>
                <a:ea typeface="HGSSoeiKakugothicUB"/>
              </a:rPr>
              <a:t>190cm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AE05BE-EC90-8D89-2BD0-8FDC282F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40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9A8A1-94BF-8794-E504-EA6070958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27960-FEDD-B09E-8D24-F51C867E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5484"/>
            <a:ext cx="10515600" cy="26265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ja-JP" altLang="en-US" sz="8000" dirty="0"/>
              <a:t>たまった泥は</a:t>
            </a:r>
          </a:p>
          <a:p>
            <a:pPr marL="0" indent="0" algn="ctr">
              <a:buNone/>
            </a:pPr>
            <a:r>
              <a:rPr lang="ja-JP" altLang="en-US" sz="8000" dirty="0"/>
              <a:t>１９０cm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5F341-26B5-EFFA-7A40-8901F85C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3635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1B81F-1574-5CE0-3DEC-C65B39C8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8C179-2B8C-F946-2463-1914ECA1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881372"/>
            <a:ext cx="11353800" cy="5082020"/>
          </a:xfrm>
        </p:spPr>
        <p:txBody>
          <a:bodyPr>
            <a:normAutofit/>
          </a:bodyPr>
          <a:lstStyle/>
          <a:p>
            <a:pPr algn="ctr"/>
            <a:r>
              <a:rPr lang="ja-JP" altLang="en-US" sz="7200" dirty="0">
                <a:latin typeface="HGSSoeiKakugothicUB"/>
                <a:ea typeface="HGSSoeiKakugothicUB"/>
              </a:rPr>
              <a:t>「湿地」ってなに？</a:t>
            </a:r>
            <a:endParaRPr lang="en-US" altLang="ja-JP" sz="7200" dirty="0">
              <a:latin typeface="HGSSoeiKakugothicUB"/>
              <a:ea typeface="HGSSoeiKakugothicUB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4F9A4B-3067-D356-261C-2DD4331D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22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6160-1240-D038-BDC7-CAD443F7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4800" dirty="0">
                <a:latin typeface="HGS創英角ｺﾞｼｯｸUB"/>
                <a:ea typeface="HGS創英角ｺﾞｼｯｸUB"/>
              </a:rPr>
              <a:t>「湿地」とは</a:t>
            </a:r>
            <a:endParaRPr lang="en-US"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309EF-5E4A-EF06-E79D-22B421F7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33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C38EBFE-93B6-7541-7180-53CE478357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" y="1481328"/>
            <a:ext cx="5480017" cy="41100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5A40C76-3692-B1EA-7C66-1861812347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6891" y="2299843"/>
            <a:ext cx="6621272" cy="49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23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82A0E8-2E4C-E05D-84DA-76C4F9AB1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7200" dirty="0"/>
              <a:t>甘利山の将来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908A1A-4888-4F4D-E531-BE14176A6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414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>
            <a:extLst>
              <a:ext uri="{FF2B5EF4-FFF2-40B4-BE49-F238E27FC236}">
                <a16:creationId xmlns:a16="http://schemas.microsoft.com/office/drawing/2014/main" id="{8B9C1478-EBDB-F19C-8586-D019FCB0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ja-JP" altLang="en-US" dirty="0"/>
              <a:t>今日の振り返り</a:t>
            </a:r>
          </a:p>
        </p:txBody>
      </p:sp>
      <p:pic>
        <p:nvPicPr>
          <p:cNvPr id="10" name="図 9" descr="森の中の花&#10;&#10;自動的に生成された説明">
            <a:extLst>
              <a:ext uri="{FF2B5EF4-FFF2-40B4-BE49-F238E27FC236}">
                <a16:creationId xmlns:a16="http://schemas.microsoft.com/office/drawing/2014/main" id="{75CC5602-8B95-D978-96DE-EC2B1C2766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5258" y="2370137"/>
            <a:ext cx="7701484" cy="4351338"/>
          </a:xfrm>
          <a:prstGeom prst="rect">
            <a:avLst/>
          </a:prstGeom>
          <a:noFill/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E217E1-5C8C-496B-C9BC-69C285E0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6938EF5-0357-477E-9D2C-F7FD64804D50}" type="slidenum">
              <a:rPr kumimoji="1" lang="ja-JP" altLang="en-US" smtClean="0"/>
              <a:pPr>
                <a:spcAft>
                  <a:spcPts val="600"/>
                </a:spcAft>
              </a:pPr>
              <a:t>35</a:t>
            </a:fld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F139E0-A765-481E-AD3F-6A79DF65F163}"/>
              </a:ext>
            </a:extLst>
          </p:cNvPr>
          <p:cNvSpPr txBox="1"/>
          <p:nvPr/>
        </p:nvSpPr>
        <p:spPr>
          <a:xfrm>
            <a:off x="891122" y="1492405"/>
            <a:ext cx="104097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珍しい生きものが見られる甘利山</a:t>
            </a:r>
          </a:p>
        </p:txBody>
      </p:sp>
    </p:spTree>
    <p:extLst>
      <p:ext uri="{BB962C8B-B14F-4D97-AF65-F5344CB8AC3E}">
        <p14:creationId xmlns:p14="http://schemas.microsoft.com/office/powerpoint/2010/main" val="2680940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226C02-C310-7A53-BEC6-A3939AD0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400" dirty="0"/>
              <a:t>人の手によって花畑が作られている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640E2A-B564-2DCC-3D81-4BE12941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36</a:t>
            </a:fld>
            <a:endParaRPr kumimoji="1" lang="ja-JP" altLang="en-US"/>
          </a:p>
        </p:txBody>
      </p:sp>
      <p:pic>
        <p:nvPicPr>
          <p:cNvPr id="5" name="コンテンツ プレースホルダー 5" descr="山の中の花&#10;&#10;自動的に生成された説明">
            <a:extLst>
              <a:ext uri="{FF2B5EF4-FFF2-40B4-BE49-F238E27FC236}">
                <a16:creationId xmlns:a16="http://schemas.microsoft.com/office/drawing/2014/main" id="{E6DB41CE-B10F-E1AB-4DEB-6C9426CBF8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17970" y="1459341"/>
            <a:ext cx="9356059" cy="5262134"/>
          </a:xfrm>
          <a:noFill/>
        </p:spPr>
      </p:pic>
    </p:spTree>
    <p:extLst>
      <p:ext uri="{BB962C8B-B14F-4D97-AF65-F5344CB8AC3E}">
        <p14:creationId xmlns:p14="http://schemas.microsoft.com/office/powerpoint/2010/main" val="18530141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BA969-2BDD-61C8-ED89-3B2A89A3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CE1BE00-F781-A1E4-F176-9E89F80F3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37</a:t>
            </a:fld>
            <a:endParaRPr kumimoji="1" lang="ja-JP" altLang="en-US"/>
          </a:p>
        </p:txBody>
      </p:sp>
      <p:pic>
        <p:nvPicPr>
          <p:cNvPr id="6" name="Picture 5" descr="コオニユリを吸蜜するオナガアゲハのオス">
            <a:extLst>
              <a:ext uri="{FF2B5EF4-FFF2-40B4-BE49-F238E27FC236}">
                <a16:creationId xmlns:a16="http://schemas.microsoft.com/office/drawing/2014/main" id="{0914E049-0B7B-6081-8D71-B4F07F6D4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50" y="114495"/>
            <a:ext cx="3443821" cy="2726928"/>
          </a:xfrm>
          <a:prstGeom prst="rect">
            <a:avLst/>
          </a:prstGeom>
        </p:spPr>
      </p:pic>
      <p:pic>
        <p:nvPicPr>
          <p:cNvPr id="9" name="Picture 8" descr="アオイトトンボ♂、三重県、2015年9月28日">
            <a:extLst>
              <a:ext uri="{FF2B5EF4-FFF2-40B4-BE49-F238E27FC236}">
                <a16:creationId xmlns:a16="http://schemas.microsoft.com/office/drawing/2014/main" id="{8DC82513-9D24-631F-AB82-F72E10DBA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9" y="2958727"/>
            <a:ext cx="3439964" cy="2681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9DCA79-4B69-F9BC-367A-26EE4399E6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343" y="2958935"/>
            <a:ext cx="3581320" cy="2680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0C3A8B-28E2-5765-0901-526C513BA80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206" y="123022"/>
            <a:ext cx="3596044" cy="27266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632B6C-4BD3-8D19-EE33-DC7B1D91BDE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9689" y="118754"/>
            <a:ext cx="3579635" cy="2720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483986-9F21-DCFB-A6EC-9CA305389DF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0305" y="2958719"/>
            <a:ext cx="3586750" cy="27229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D7A675-638E-2CB7-83FC-50E93AC0E9D4}"/>
              </a:ext>
            </a:extLst>
          </p:cNvPr>
          <p:cNvSpPr txBox="1"/>
          <p:nvPr/>
        </p:nvSpPr>
        <p:spPr>
          <a:xfrm>
            <a:off x="408371" y="5809834"/>
            <a:ext cx="1141218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4400" dirty="0"/>
              <a:t>たくさんの生き物が住んでいる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89791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58D0EA-03A2-3121-8312-FBA3C7682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/>
              <a:t>虫や鳥の水のみ場であるさわら池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C6A759-4914-34E0-40AC-A603608BA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38</a:t>
            </a:fld>
            <a:endParaRPr kumimoji="1" lang="ja-JP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DB7A94F-E87B-9FA7-C8A1-39A1629EA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2744" y="1434457"/>
            <a:ext cx="9406511" cy="528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16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1F6C20-6991-B021-5F8B-8D8FF101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/>
              <a:t>しかし、どんどん浅くなってきている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6ABCDB-1AB6-8C7E-3396-B16AA02A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39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537D105-DE9C-AE46-CA3B-D3AE0AA404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3"/>
          <a:stretch/>
        </p:blipFill>
        <p:spPr>
          <a:xfrm>
            <a:off x="1892400" y="1482571"/>
            <a:ext cx="8407199" cy="531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012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8675A0-3CBC-E06D-74F0-292807A3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82766"/>
          </a:xfrm>
        </p:spPr>
        <p:txBody>
          <a:bodyPr/>
          <a:lstStyle/>
          <a:p>
            <a:pPr algn="ctr"/>
            <a:r>
              <a:rPr kumimoji="1" lang="ja-JP" altLang="en-US" dirty="0"/>
              <a:t>甘利山をどうしていくかは、</a:t>
            </a:r>
            <a:br>
              <a:rPr kumimoji="1" lang="en-US" altLang="ja-JP" dirty="0"/>
            </a:br>
            <a:r>
              <a:rPr kumimoji="1" lang="ja-JP" altLang="en-US"/>
              <a:t>韮崎市</a:t>
            </a:r>
            <a:r>
              <a:rPr kumimoji="1" lang="ja-JP" altLang="en-US" dirty="0"/>
              <a:t>にすむキミ</a:t>
            </a:r>
            <a:r>
              <a:rPr kumimoji="1" lang="ja-JP" altLang="en-US"/>
              <a:t>たちが決めていく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31DCA4-9C1E-D5A6-2CD2-977FC06DC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38EF5-0357-477E-9D2C-F7FD64804D50}" type="slidenum">
              <a:rPr kumimoji="1" lang="ja-JP" altLang="en-US" smtClean="0"/>
              <a:t>40</a:t>
            </a:fld>
            <a:endParaRPr kumimoji="1" lang="ja-JP" altLang="en-US"/>
          </a:p>
        </p:txBody>
      </p:sp>
      <p:pic>
        <p:nvPicPr>
          <p:cNvPr id="5" name="Picture 4" descr="銃を撃つポーズのイラスト（男性）">
            <a:extLst>
              <a:ext uri="{FF2B5EF4-FFF2-40B4-BE49-F238E27FC236}">
                <a16:creationId xmlns:a16="http://schemas.microsoft.com/office/drawing/2014/main" id="{6F878559-C42D-747F-89C8-94A98D708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12" y="2544305"/>
            <a:ext cx="353377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05741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さわら池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チームさわら池">
      <a:majorFont>
        <a:latin typeface="HGS創英角ｺﾞｼｯｸUB"/>
        <a:ea typeface="HGS創英角ｺﾞｼｯｸUB"/>
        <a:cs typeface=""/>
      </a:majorFont>
      <a:minorFont>
        <a:latin typeface="HGS創英角ｺﾞｼｯｸUB"/>
        <a:ea typeface="HGS創英角ｺﾞｼｯｸU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テーマさわら池" id="{2E90BE41-7AAB-4868-9A5C-D8D621E38569}" vid="{4197844F-7AC2-4CD3-8A0C-6C50BDDBF7F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fe17ca8-750e-4258-90fa-a04e05acba35" xsi:nil="true"/>
    <lcf76f155ced4ddcb4097134ff3c332f xmlns="b511993a-8f9b-446f-a888-701d8e190b1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843451B85060642928C381FABA61A35" ma:contentTypeVersion="12" ma:contentTypeDescription="新しいドキュメントを作成します。" ma:contentTypeScope="" ma:versionID="cbfac01d50848713b9f64d254f8278c4">
  <xsd:schema xmlns:xsd="http://www.w3.org/2001/XMLSchema" xmlns:xs="http://www.w3.org/2001/XMLSchema" xmlns:p="http://schemas.microsoft.com/office/2006/metadata/properties" xmlns:ns2="b511993a-8f9b-446f-a888-701d8e190b16" xmlns:ns3="6fe17ca8-750e-4258-90fa-a04e05acba35" targetNamespace="http://schemas.microsoft.com/office/2006/metadata/properties" ma:root="true" ma:fieldsID="f2014cede587e57b15fbd5ec08cfd727" ns2:_="" ns3:_="">
    <xsd:import namespace="b511993a-8f9b-446f-a888-701d8e190b16"/>
    <xsd:import namespace="6fe17ca8-750e-4258-90fa-a04e05acba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11993a-8f9b-446f-a888-701d8e190b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eb90fcb2-0e72-4f40-957a-366a9ed837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17ca8-750e-4258-90fa-a04e05acba3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bf928dd-40cd-41fa-a6b2-3e016034b3c8}" ma:internalName="TaxCatchAll" ma:showField="CatchAllData" ma:web="6fe17ca8-750e-4258-90fa-a04e05acba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A4A5B-13B3-4B00-A471-D461B9720E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4A4EF3-0543-45E5-B8C5-2EB2C8432E83}">
  <ds:schemaRefs>
    <ds:schemaRef ds:uri="6fe17ca8-750e-4258-90fa-a04e05acba35"/>
    <ds:schemaRef ds:uri="b511993a-8f9b-446f-a888-701d8e190b1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FE20EEB-651C-4C4E-8A04-2DEE08F3F6BD}">
  <ds:schemaRefs>
    <ds:schemaRef ds:uri="6fe17ca8-750e-4258-90fa-a04e05acba35"/>
    <ds:schemaRef ds:uri="b511993a-8f9b-446f-a888-701d8e190b1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2183707f-0809-464c-bc9c-2ca914e2d8ac}" enabled="1" method="Privileged" siteId="{f4f31624-3384-49df-a4d0-4e04fada37e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テーマさわら池</Template>
  <TotalTime>412</TotalTime>
  <Words>546</Words>
  <Application>Microsoft Office PowerPoint</Application>
  <PresentationFormat>ワイド画面</PresentationFormat>
  <Paragraphs>130</Paragraphs>
  <Slides>40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7" baseType="lpstr">
      <vt:lpstr>HGP創英角ｺﾞｼｯｸUB</vt:lpstr>
      <vt:lpstr>HGP創英角ｺﾞｼｯｸUB</vt:lpstr>
      <vt:lpstr>HGSSoeiKakugothicUB</vt:lpstr>
      <vt:lpstr>HGSSoeiKakugothicUB</vt:lpstr>
      <vt:lpstr>游ゴシック</vt:lpstr>
      <vt:lpstr>Arial</vt:lpstr>
      <vt:lpstr>テーマさわら池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クイズ！</vt:lpstr>
      <vt:lpstr>どうして甘利山には  珍しい虫がいるの？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クイズ！</vt:lpstr>
      <vt:lpstr>どうして 珍しい虫がいることが いいことなのか？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クイズ！</vt:lpstr>
      <vt:lpstr>さわら池のだいたいの深さは？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もとの深さ　250㎝  今の深さ　　60㎝  たまった泥は190cm</vt:lpstr>
      <vt:lpstr>PowerPoint プレゼンテーション</vt:lpstr>
      <vt:lpstr>「湿地」ってなに？</vt:lpstr>
      <vt:lpstr>「湿地」とは</vt:lpstr>
      <vt:lpstr>甘利山の将来</vt:lpstr>
      <vt:lpstr>今日の振り返り</vt:lpstr>
      <vt:lpstr>人の手によって花畑が作られている</vt:lpstr>
      <vt:lpstr>PowerPoint プレゼンテーション</vt:lpstr>
      <vt:lpstr>虫や鳥の水のみ場であるさわら池</vt:lpstr>
      <vt:lpstr>しかし、どんどん浅くなってきている</vt:lpstr>
      <vt:lpstr>甘利山をどうしていくかは、 韮崎市にすむキミたちが決めていく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荻原　佑和</dc:creator>
  <cp:lastModifiedBy>石川俊樹</cp:lastModifiedBy>
  <cp:revision>11</cp:revision>
  <cp:lastPrinted>2026-05-01T01:19:02Z</cp:lastPrinted>
  <dcterms:created xsi:type="dcterms:W3CDTF">2025-07-14T00:38:58Z</dcterms:created>
  <dcterms:modified xsi:type="dcterms:W3CDTF">2026-10-16T04:47:06Z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0x0101001843451B85060642928C381FABA61A35</vt:lpwstr>
  </property>
  <property fmtid="{D5CDD505-2E9C-101B-9397-08002B2CF9AE}" pid="3" name="MediaServiceImageTags">
    <vt:lpwstr/>
  </property>
</Properties>
</file>