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1"/>
  </p:notesMasterIdLst>
  <p:sldIdLst>
    <p:sldId id="273" r:id="rId5"/>
    <p:sldId id="323" r:id="rId6"/>
    <p:sldId id="322" r:id="rId7"/>
    <p:sldId id="324" r:id="rId8"/>
    <p:sldId id="325" r:id="rId9"/>
    <p:sldId id="326" r:id="rId10"/>
    <p:sldId id="327" r:id="rId11"/>
    <p:sldId id="328" r:id="rId12"/>
    <p:sldId id="329" r:id="rId13"/>
    <p:sldId id="330" r:id="rId14"/>
    <p:sldId id="331" r:id="rId15"/>
    <p:sldId id="332" r:id="rId16"/>
    <p:sldId id="333" r:id="rId17"/>
    <p:sldId id="334" r:id="rId18"/>
    <p:sldId id="263" r:id="rId19"/>
    <p:sldId id="258" r:id="rId20"/>
    <p:sldId id="260" r:id="rId21"/>
    <p:sldId id="261" r:id="rId22"/>
    <p:sldId id="262" r:id="rId23"/>
    <p:sldId id="264" r:id="rId24"/>
    <p:sldId id="265" r:id="rId25"/>
    <p:sldId id="266" r:id="rId26"/>
    <p:sldId id="267" r:id="rId27"/>
    <p:sldId id="268" r:id="rId28"/>
    <p:sldId id="269" r:id="rId29"/>
    <p:sldId id="270" r:id="rId30"/>
    <p:sldId id="271" r:id="rId31"/>
    <p:sldId id="272" r:id="rId32"/>
    <p:sldId id="367" r:id="rId33"/>
    <p:sldId id="336" r:id="rId34"/>
    <p:sldId id="337" r:id="rId35"/>
    <p:sldId id="338" r:id="rId36"/>
    <p:sldId id="339" r:id="rId37"/>
    <p:sldId id="352" r:id="rId38"/>
    <p:sldId id="353" r:id="rId39"/>
    <p:sldId id="354" r:id="rId40"/>
    <p:sldId id="355" r:id="rId41"/>
    <p:sldId id="356" r:id="rId42"/>
    <p:sldId id="359" r:id="rId43"/>
    <p:sldId id="358" r:id="rId44"/>
    <p:sldId id="360" r:id="rId45"/>
    <p:sldId id="361" r:id="rId46"/>
    <p:sldId id="362" r:id="rId47"/>
    <p:sldId id="364" r:id="rId48"/>
    <p:sldId id="365" r:id="rId49"/>
    <p:sldId id="366" r:id="rId5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B2E7E6-8181-1628-7B5F-5A4426358CF3}" v="56" vWet="57" dt="2026-04-14T09:02:35.133"/>
    <p1510:client id="{340CD15B-5515-70FE-4B10-1117D2F73416}" v="4" dt="2026-04-14T08:17:55.865"/>
    <p1510:client id="{492BE167-A779-8F04-2E82-16D2073434CE}" v="13" dt="2026-04-14T09:07:54.425"/>
    <p1510:client id="{5A2CF750-C3BA-1916-C5E3-350F2EC17947}" v="1" dt="2026-04-14T23:33:00.663"/>
    <p1510:client id="{85CF6936-DB74-0EDD-893F-3B9A266EB921}" v="341" dt="2026-04-14T13:32:19.619"/>
    <p1510:client id="{880689A0-1589-7901-8022-C76C68C4F4FF}" v="90" dt="2026-04-14T08:32:17.043"/>
    <p1510:client id="{8F0152DD-0AD0-5A0A-AF5C-F1BB2CFA5DD6}" v="2" vWet="3" dt="2026-04-14T06:57:28.905"/>
    <p1510:client id="{D3D97354-311A-441F-95A2-CD0B25050E2E}" v="2286" dt="2026-04-14T20:08:41.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カテゴリ 1</c:v>
                </c:pt>
                <c:pt idx="1">
                  <c:v>カテゴリ 2</c:v>
                </c:pt>
                <c:pt idx="2">
                  <c:v>カテゴリ 3</c:v>
                </c:pt>
                <c:pt idx="3">
                  <c:v>カテゴリ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BFB-4B2F-9746-64EB1E6684AE}"/>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カテゴリ 1</c:v>
                </c:pt>
                <c:pt idx="1">
                  <c:v>カテゴリ 2</c:v>
                </c:pt>
                <c:pt idx="2">
                  <c:v>カテゴリ 3</c:v>
                </c:pt>
                <c:pt idx="3">
                  <c:v>カテゴリ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BFB-4B2F-9746-64EB1E6684AE}"/>
            </c:ext>
          </c:extLst>
        </c:ser>
        <c:ser>
          <c:idx val="2"/>
          <c:order val="2"/>
          <c:tx>
            <c:strRef>
              <c:f>Sheet1!$D$1</c:f>
              <c:strCache>
                <c:ptCount val="1"/>
                <c:pt idx="0">
                  <c:v>系列 3</c:v>
                </c:pt>
              </c:strCache>
            </c:strRef>
          </c:tx>
          <c:spPr>
            <a:solidFill>
              <a:schemeClr val="accent3"/>
            </a:solidFill>
            <a:ln>
              <a:noFill/>
            </a:ln>
            <a:effectLst/>
          </c:spPr>
          <c:invertIfNegative val="0"/>
          <c:cat>
            <c:strRef>
              <c:f>Sheet1!$A$2:$A$5</c:f>
              <c:strCache>
                <c:ptCount val="4"/>
                <c:pt idx="0">
                  <c:v>カテゴリ 1</c:v>
                </c:pt>
                <c:pt idx="1">
                  <c:v>カテゴリ 2</c:v>
                </c:pt>
                <c:pt idx="2">
                  <c:v>カテゴリ 3</c:v>
                </c:pt>
                <c:pt idx="3">
                  <c:v>カテゴリ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BFB-4B2F-9746-64EB1E6684AE}"/>
            </c:ext>
          </c:extLst>
        </c:ser>
        <c:dLbls>
          <c:showLegendKey val="0"/>
          <c:showVal val="0"/>
          <c:showCatName val="0"/>
          <c:showSerName val="0"/>
          <c:showPercent val="0"/>
          <c:showBubbleSize val="0"/>
        </c:dLbls>
        <c:gapWidth val="150"/>
        <c:overlap val="100"/>
        <c:axId val="823589376"/>
        <c:axId val="823589856"/>
      </c:barChart>
      <c:catAx>
        <c:axId val="823589376"/>
        <c:scaling>
          <c:orientation val="minMax"/>
        </c:scaling>
        <c:delete val="1"/>
        <c:axPos val="l"/>
        <c:numFmt formatCode="General" sourceLinked="1"/>
        <c:majorTickMark val="none"/>
        <c:minorTickMark val="none"/>
        <c:tickLblPos val="nextTo"/>
        <c:crossAx val="823589856"/>
        <c:crosses val="autoZero"/>
        <c:auto val="1"/>
        <c:lblAlgn val="ctr"/>
        <c:lblOffset val="100"/>
        <c:noMultiLvlLbl val="0"/>
      </c:catAx>
      <c:valAx>
        <c:axId val="823589856"/>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823589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06731701598617"/>
          <c:y val="7.7777800460134286E-2"/>
          <c:w val="0.49986506843425532"/>
          <c:h val="0.85740736582308719"/>
        </c:manualLayout>
      </c:layout>
      <c:pieChart>
        <c:varyColors val="1"/>
        <c:ser>
          <c:idx val="0"/>
          <c:order val="0"/>
          <c:tx>
            <c:strRef>
              <c:f>Sheet1!$B$1</c:f>
              <c:strCache>
                <c:ptCount val="1"/>
                <c:pt idx="0">
                  <c:v>売上高</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166-4193-9AE5-3978ACC135B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166-4193-9AE5-3978ACC135B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166-4193-9AE5-3978ACC135B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166-4193-9AE5-3978ACC135B3}"/>
              </c:ext>
            </c:extLst>
          </c:dPt>
          <c:cat>
            <c:strRef>
              <c:f>Sheet1!$A$2:$A$5</c:f>
              <c:strCache>
                <c:ptCount val="4"/>
                <c:pt idx="0">
                  <c:v>第 1 四半期</c:v>
                </c:pt>
                <c:pt idx="1">
                  <c:v>第 2 四半期</c:v>
                </c:pt>
                <c:pt idx="2">
                  <c:v>第 3 四半期</c:v>
                </c:pt>
                <c:pt idx="3">
                  <c:v>第 4 四半期</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D166-4193-9AE5-3978ACC135B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F9715A-4C0A-4F61-A564-303305392189}" type="datetimeFigureOut">
              <a:rPr kumimoji="1" lang="ja-JP" altLang="en-US" smtClean="0"/>
              <a:t>2026/10/12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0AE0E-7474-43E3-BB34-A437FB68FE5A}" type="slidenum">
              <a:rPr kumimoji="1" lang="ja-JP" altLang="en-US" smtClean="0"/>
              <a:t>‹#›</a:t>
            </a:fld>
            <a:endParaRPr kumimoji="1" lang="ja-JP" altLang="en-US"/>
          </a:p>
        </p:txBody>
      </p:sp>
    </p:spTree>
    <p:extLst>
      <p:ext uri="{BB962C8B-B14F-4D97-AF65-F5344CB8AC3E}">
        <p14:creationId xmlns:p14="http://schemas.microsoft.com/office/powerpoint/2010/main" val="40199762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30AE0E-7474-43E3-BB34-A437FB68FE5A}" type="slidenum">
              <a:rPr kumimoji="1" lang="ja-JP" altLang="en-US" smtClean="0"/>
              <a:t>18</a:t>
            </a:fld>
            <a:endParaRPr kumimoji="1" lang="ja-JP" altLang="en-US"/>
          </a:p>
        </p:txBody>
      </p:sp>
    </p:spTree>
    <p:extLst>
      <p:ext uri="{BB962C8B-B14F-4D97-AF65-F5344CB8AC3E}">
        <p14:creationId xmlns:p14="http://schemas.microsoft.com/office/powerpoint/2010/main" val="1054469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30AE0E-7474-43E3-BB34-A437FB68FE5A}" type="slidenum">
              <a:rPr kumimoji="1" lang="ja-JP" altLang="en-US" smtClean="0"/>
              <a:t>19</a:t>
            </a:fld>
            <a:endParaRPr kumimoji="1" lang="ja-JP" altLang="en-US"/>
          </a:p>
        </p:txBody>
      </p:sp>
    </p:spTree>
    <p:extLst>
      <p:ext uri="{BB962C8B-B14F-4D97-AF65-F5344CB8AC3E}">
        <p14:creationId xmlns:p14="http://schemas.microsoft.com/office/powerpoint/2010/main" val="4140513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30AE0E-7474-43E3-BB34-A437FB68FE5A}" type="slidenum">
              <a:rPr kumimoji="1" lang="ja-JP" altLang="en-US" smtClean="0"/>
              <a:t>20</a:t>
            </a:fld>
            <a:endParaRPr kumimoji="1" lang="ja-JP" altLang="en-US"/>
          </a:p>
        </p:txBody>
      </p:sp>
    </p:spTree>
    <p:extLst>
      <p:ext uri="{BB962C8B-B14F-4D97-AF65-F5344CB8AC3E}">
        <p14:creationId xmlns:p14="http://schemas.microsoft.com/office/powerpoint/2010/main" val="797307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30AE0E-7474-43E3-BB34-A437FB68FE5A}" type="slidenum">
              <a:rPr kumimoji="1" lang="ja-JP" altLang="en-US" smtClean="0"/>
              <a:t>24</a:t>
            </a:fld>
            <a:endParaRPr kumimoji="1" lang="ja-JP" altLang="en-US"/>
          </a:p>
        </p:txBody>
      </p:sp>
    </p:spTree>
    <p:extLst>
      <p:ext uri="{BB962C8B-B14F-4D97-AF65-F5344CB8AC3E}">
        <p14:creationId xmlns:p14="http://schemas.microsoft.com/office/powerpoint/2010/main" val="662666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30AE0E-7474-43E3-BB34-A437FB68FE5A}" type="slidenum">
              <a:rPr kumimoji="1" lang="ja-JP" altLang="en-US" smtClean="0"/>
              <a:t>25</a:t>
            </a:fld>
            <a:endParaRPr kumimoji="1" lang="ja-JP" altLang="en-US"/>
          </a:p>
        </p:txBody>
      </p:sp>
    </p:spTree>
    <p:extLst>
      <p:ext uri="{BB962C8B-B14F-4D97-AF65-F5344CB8AC3E}">
        <p14:creationId xmlns:p14="http://schemas.microsoft.com/office/powerpoint/2010/main" val="1141805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30AE0E-7474-43E3-BB34-A437FB68FE5A}" type="slidenum">
              <a:rPr kumimoji="1" lang="ja-JP" altLang="en-US" smtClean="0"/>
              <a:t>26</a:t>
            </a:fld>
            <a:endParaRPr kumimoji="1" lang="ja-JP" altLang="en-US"/>
          </a:p>
        </p:txBody>
      </p:sp>
    </p:spTree>
    <p:extLst>
      <p:ext uri="{BB962C8B-B14F-4D97-AF65-F5344CB8AC3E}">
        <p14:creationId xmlns:p14="http://schemas.microsoft.com/office/powerpoint/2010/main" val="3933072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30AE0E-7474-43E3-BB34-A437FB68FE5A}" type="slidenum">
              <a:rPr kumimoji="1" lang="ja-JP" altLang="en-US" smtClean="0"/>
              <a:t>27</a:t>
            </a:fld>
            <a:endParaRPr kumimoji="1" lang="ja-JP" altLang="en-US"/>
          </a:p>
        </p:txBody>
      </p:sp>
    </p:spTree>
    <p:extLst>
      <p:ext uri="{BB962C8B-B14F-4D97-AF65-F5344CB8AC3E}">
        <p14:creationId xmlns:p14="http://schemas.microsoft.com/office/powerpoint/2010/main" val="1174750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00472F69-0A22-D001-2A54-1B8CEF321E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7" name="日付プレースホルダー 6">
            <a:extLst>
              <a:ext uri="{FF2B5EF4-FFF2-40B4-BE49-F238E27FC236}">
                <a16:creationId xmlns:a16="http://schemas.microsoft.com/office/drawing/2014/main" id="{EF623211-DFD3-A3C3-BFD4-0C484A6BC123}"/>
              </a:ext>
            </a:extLst>
          </p:cNvPr>
          <p:cNvSpPr>
            <a:spLocks noGrp="1"/>
          </p:cNvSpPr>
          <p:nvPr>
            <p:ph type="dt" sz="half" idx="10"/>
          </p:nvPr>
        </p:nvSpPr>
        <p:spPr/>
        <p:txBody>
          <a:bodyPr/>
          <a:lstStyle/>
          <a:p>
            <a:fld id="{31CD46E1-4A14-4DA1-9F86-EF246CD6361C}" type="datetime1">
              <a:rPr kumimoji="1" lang="ja-JP" altLang="en-US" smtClean="0"/>
              <a:t>2026/10/12</a:t>
            </a:fld>
            <a:endParaRPr kumimoji="1" lang="ja-JP" altLang="en-US"/>
          </a:p>
        </p:txBody>
      </p:sp>
      <p:sp>
        <p:nvSpPr>
          <p:cNvPr id="11" name="スライド番号プレースホルダー 5">
            <a:extLst>
              <a:ext uri="{FF2B5EF4-FFF2-40B4-BE49-F238E27FC236}">
                <a16:creationId xmlns:a16="http://schemas.microsoft.com/office/drawing/2014/main" id="{04158DE3-AE7C-288D-A1B0-032BF295F5F1}"/>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
        <p:nvSpPr>
          <p:cNvPr id="12" name="フッター プレースホルダー 4">
            <a:extLst>
              <a:ext uri="{FF2B5EF4-FFF2-40B4-BE49-F238E27FC236}">
                <a16:creationId xmlns:a16="http://schemas.microsoft.com/office/drawing/2014/main" id="{E27DBA51-8984-FD35-2838-50D5890CA6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latin typeface="HGP創英角ｺﾞｼｯｸUB" panose="020B0900000000000000" pitchFamily="50" charset="-128"/>
                <a:ea typeface="HGP創英角ｺﾞｼｯｸUB" panose="020B0900000000000000" pitchFamily="50" charset="-128"/>
              </a:defRPr>
            </a:lvl1pPr>
          </a:lstStyle>
          <a:p>
            <a:endParaRPr kumimoji="1" lang="ja-JP" altLang="en-US"/>
          </a:p>
        </p:txBody>
      </p:sp>
    </p:spTree>
    <p:extLst>
      <p:ext uri="{BB962C8B-B14F-4D97-AF65-F5344CB8AC3E}">
        <p14:creationId xmlns:p14="http://schemas.microsoft.com/office/powerpoint/2010/main" val="287229465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C2020F-1176-4F89-8C56-089AFCC67FB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804074C-E2B1-7FF1-47AC-F7047DF4B80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8E3FB18-D548-A78B-DC34-C6F4D95BC794}"/>
              </a:ext>
            </a:extLst>
          </p:cNvPr>
          <p:cNvSpPr>
            <a:spLocks noGrp="1"/>
          </p:cNvSpPr>
          <p:nvPr>
            <p:ph type="dt" sz="half" idx="10"/>
          </p:nvPr>
        </p:nvSpPr>
        <p:spPr/>
        <p:txBody>
          <a:bodyPr/>
          <a:lstStyle>
            <a:lvl1pPr>
              <a:defRPr>
                <a:latin typeface="HGP創英角ｺﾞｼｯｸUB" panose="020B0900000000000000" pitchFamily="50" charset="-128"/>
                <a:ea typeface="HGP創英角ｺﾞｼｯｸUB" panose="020B0900000000000000" pitchFamily="50" charset="-128"/>
              </a:defRPr>
            </a:lvl1pPr>
          </a:lstStyle>
          <a:p>
            <a:fld id="{01E79C56-43F6-49D9-982B-F050E61E38D8}" type="datetime1">
              <a:rPr kumimoji="1" lang="ja-JP" altLang="en-US" smtClean="0"/>
              <a:t>2026/10/12</a:t>
            </a:fld>
            <a:endParaRPr kumimoji="1" lang="ja-JP" altLang="en-US"/>
          </a:p>
        </p:txBody>
      </p:sp>
      <p:sp>
        <p:nvSpPr>
          <p:cNvPr id="7" name="スライド番号プレースホルダー 5">
            <a:extLst>
              <a:ext uri="{FF2B5EF4-FFF2-40B4-BE49-F238E27FC236}">
                <a16:creationId xmlns:a16="http://schemas.microsoft.com/office/drawing/2014/main" id="{4065E50E-D91A-61AD-CBC0-A7557C533E4F}"/>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
        <p:nvSpPr>
          <p:cNvPr id="8" name="フッター プレースホルダー 4">
            <a:extLst>
              <a:ext uri="{FF2B5EF4-FFF2-40B4-BE49-F238E27FC236}">
                <a16:creationId xmlns:a16="http://schemas.microsoft.com/office/drawing/2014/main" id="{15AED73C-3616-32DB-B76A-A0AC637725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latin typeface="HGP創英角ｺﾞｼｯｸUB" panose="020B0900000000000000" pitchFamily="50" charset="-128"/>
                <a:ea typeface="HGP創英角ｺﾞｼｯｸUB" panose="020B0900000000000000" pitchFamily="50" charset="-128"/>
              </a:defRPr>
            </a:lvl1pPr>
          </a:lstStyle>
          <a:p>
            <a:endParaRPr kumimoji="1" lang="ja-JP" altLang="en-US"/>
          </a:p>
        </p:txBody>
      </p:sp>
    </p:spTree>
    <p:extLst>
      <p:ext uri="{BB962C8B-B14F-4D97-AF65-F5344CB8AC3E}">
        <p14:creationId xmlns:p14="http://schemas.microsoft.com/office/powerpoint/2010/main" val="398776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86A3A1-E60A-019A-E270-35D3EA12DF3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945D029-9E99-7051-7786-1E71988749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3ED2C46-6426-EA10-C32D-1AC8625DE8D4}"/>
              </a:ext>
            </a:extLst>
          </p:cNvPr>
          <p:cNvSpPr>
            <a:spLocks noGrp="1"/>
          </p:cNvSpPr>
          <p:nvPr>
            <p:ph type="dt" sz="half" idx="10"/>
          </p:nvPr>
        </p:nvSpPr>
        <p:spPr/>
        <p:txBody>
          <a:bodyPr/>
          <a:lstStyle/>
          <a:p>
            <a:fld id="{BBDA0F51-584C-4A63-BEE9-3C1BE3448BD6}" type="datetime1">
              <a:rPr kumimoji="1" lang="ja-JP" altLang="en-US" smtClean="0"/>
              <a:t>2026/10/12</a:t>
            </a:fld>
            <a:endParaRPr kumimoji="1" lang="ja-JP" altLang="en-US"/>
          </a:p>
        </p:txBody>
      </p:sp>
      <p:sp>
        <p:nvSpPr>
          <p:cNvPr id="5" name="フッター プレースホルダー 4">
            <a:extLst>
              <a:ext uri="{FF2B5EF4-FFF2-40B4-BE49-F238E27FC236}">
                <a16:creationId xmlns:a16="http://schemas.microsoft.com/office/drawing/2014/main" id="{4FA5FC98-CCF1-E7AE-5452-D30D30BDB28A}"/>
              </a:ext>
            </a:extLst>
          </p:cNvPr>
          <p:cNvSpPr>
            <a:spLocks noGrp="1"/>
          </p:cNvSpPr>
          <p:nvPr>
            <p:ph type="ftr" sz="quarter" idx="11"/>
          </p:nvPr>
        </p:nvSpPr>
        <p:spPr/>
        <p:txBody>
          <a:bodyPr/>
          <a:lstStyle/>
          <a:p>
            <a:endParaRPr kumimoji="1" lang="ja-JP" altLang="en-US"/>
          </a:p>
        </p:txBody>
      </p:sp>
      <p:sp>
        <p:nvSpPr>
          <p:cNvPr id="8" name="スライド番号プレースホルダー 5">
            <a:extLst>
              <a:ext uri="{FF2B5EF4-FFF2-40B4-BE49-F238E27FC236}">
                <a16:creationId xmlns:a16="http://schemas.microsoft.com/office/drawing/2014/main" id="{2C3172C5-12B4-BC40-AED0-51EF76171647}"/>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1641718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CB50EF-BF99-2586-8486-2FE7A66DF25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19546A1-8E71-6A2A-70A3-0BEF2C758DC1}"/>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6E8AE9B-C8D4-5075-35F7-51741E3CFFA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2E8C149-C53A-1EF7-181A-CFC12BB2DB10}"/>
              </a:ext>
            </a:extLst>
          </p:cNvPr>
          <p:cNvSpPr>
            <a:spLocks noGrp="1"/>
          </p:cNvSpPr>
          <p:nvPr>
            <p:ph type="dt" sz="half" idx="10"/>
          </p:nvPr>
        </p:nvSpPr>
        <p:spPr/>
        <p:txBody>
          <a:bodyPr/>
          <a:lstStyle/>
          <a:p>
            <a:fld id="{32EBC173-5414-4139-976E-3411AAE262A3}" type="datetime1">
              <a:rPr kumimoji="1" lang="ja-JP" altLang="en-US" smtClean="0"/>
              <a:t>2026/10/12</a:t>
            </a:fld>
            <a:endParaRPr kumimoji="1" lang="ja-JP" altLang="en-US"/>
          </a:p>
        </p:txBody>
      </p:sp>
      <p:sp>
        <p:nvSpPr>
          <p:cNvPr id="6" name="フッター プレースホルダー 5">
            <a:extLst>
              <a:ext uri="{FF2B5EF4-FFF2-40B4-BE49-F238E27FC236}">
                <a16:creationId xmlns:a16="http://schemas.microsoft.com/office/drawing/2014/main" id="{2C7DCB0F-85E2-2CC0-4DF0-15D6D64DB4B1}"/>
              </a:ext>
            </a:extLst>
          </p:cNvPr>
          <p:cNvSpPr>
            <a:spLocks noGrp="1"/>
          </p:cNvSpPr>
          <p:nvPr>
            <p:ph type="ftr" sz="quarter" idx="11"/>
          </p:nvPr>
        </p:nvSpPr>
        <p:spPr/>
        <p:txBody>
          <a:bodyPr/>
          <a:lstStyle/>
          <a:p>
            <a:endParaRPr kumimoji="1" lang="ja-JP" altLang="en-US"/>
          </a:p>
        </p:txBody>
      </p:sp>
      <p:sp>
        <p:nvSpPr>
          <p:cNvPr id="9" name="スライド番号プレースホルダー 5">
            <a:extLst>
              <a:ext uri="{FF2B5EF4-FFF2-40B4-BE49-F238E27FC236}">
                <a16:creationId xmlns:a16="http://schemas.microsoft.com/office/drawing/2014/main" id="{A245A1EE-C056-9029-3B20-F37DF23B089E}"/>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396469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2465DF-BFCA-9CAA-027D-9EE025FCFCF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85F8D98-E3B5-3FE0-DA3E-CE6EB7A44F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D5DE25D-CE07-CCA1-24B6-958946872BC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7AFAE20-D529-52F4-E9E6-114CDF06CD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9157CDA-6EB3-FAC9-1A70-4FBC188A0F8D}"/>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6FC5ED4-989F-019F-F838-D607DC09EE83}"/>
              </a:ext>
            </a:extLst>
          </p:cNvPr>
          <p:cNvSpPr>
            <a:spLocks noGrp="1"/>
          </p:cNvSpPr>
          <p:nvPr>
            <p:ph type="dt" sz="half" idx="10"/>
          </p:nvPr>
        </p:nvSpPr>
        <p:spPr/>
        <p:txBody>
          <a:bodyPr/>
          <a:lstStyle/>
          <a:p>
            <a:fld id="{23234E4C-CF7E-4145-B5C7-F3A1B00DA2AC}" type="datetime1">
              <a:rPr kumimoji="1" lang="ja-JP" altLang="en-US" smtClean="0"/>
              <a:t>2026/10/12</a:t>
            </a:fld>
            <a:endParaRPr kumimoji="1" lang="ja-JP" altLang="en-US"/>
          </a:p>
        </p:txBody>
      </p:sp>
      <p:sp>
        <p:nvSpPr>
          <p:cNvPr id="8" name="フッター プレースホルダー 7">
            <a:extLst>
              <a:ext uri="{FF2B5EF4-FFF2-40B4-BE49-F238E27FC236}">
                <a16:creationId xmlns:a16="http://schemas.microsoft.com/office/drawing/2014/main" id="{F71F002A-16CB-2FB5-5916-8CA513CE7D3D}"/>
              </a:ext>
            </a:extLst>
          </p:cNvPr>
          <p:cNvSpPr>
            <a:spLocks noGrp="1"/>
          </p:cNvSpPr>
          <p:nvPr>
            <p:ph type="ftr" sz="quarter" idx="11"/>
          </p:nvPr>
        </p:nvSpPr>
        <p:spPr/>
        <p:txBody>
          <a:bodyPr/>
          <a:lstStyle/>
          <a:p>
            <a:endParaRPr kumimoji="1" lang="ja-JP" altLang="en-US"/>
          </a:p>
        </p:txBody>
      </p:sp>
      <p:sp>
        <p:nvSpPr>
          <p:cNvPr id="11" name="スライド番号プレースホルダー 5">
            <a:extLst>
              <a:ext uri="{FF2B5EF4-FFF2-40B4-BE49-F238E27FC236}">
                <a16:creationId xmlns:a16="http://schemas.microsoft.com/office/drawing/2014/main" id="{652A71B7-821C-EEA8-E782-348154B6C3C8}"/>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2525343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CD2B46-7F9D-BB35-2F18-981698D4725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FA52068-946B-9109-18C8-DCC2C79349AA}"/>
              </a:ext>
            </a:extLst>
          </p:cNvPr>
          <p:cNvSpPr>
            <a:spLocks noGrp="1"/>
          </p:cNvSpPr>
          <p:nvPr>
            <p:ph type="dt" sz="half" idx="10"/>
          </p:nvPr>
        </p:nvSpPr>
        <p:spPr/>
        <p:txBody>
          <a:bodyPr/>
          <a:lstStyle>
            <a:lvl1pPr>
              <a:defRPr>
                <a:latin typeface="HGP創英角ｺﾞｼｯｸUB" panose="020B0900000000000000" pitchFamily="50" charset="-128"/>
                <a:ea typeface="HGP創英角ｺﾞｼｯｸUB" panose="020B0900000000000000" pitchFamily="50" charset="-128"/>
              </a:defRPr>
            </a:lvl1pPr>
          </a:lstStyle>
          <a:p>
            <a:fld id="{4498A05F-1B26-4CD0-939D-24A49555F04C}" type="datetime1">
              <a:rPr kumimoji="1" lang="ja-JP" altLang="en-US" smtClean="0"/>
              <a:t>2026/10/12</a:t>
            </a:fld>
            <a:endParaRPr kumimoji="1" lang="ja-JP" altLang="en-US"/>
          </a:p>
        </p:txBody>
      </p:sp>
      <p:sp>
        <p:nvSpPr>
          <p:cNvPr id="4" name="フッター プレースホルダー 3">
            <a:extLst>
              <a:ext uri="{FF2B5EF4-FFF2-40B4-BE49-F238E27FC236}">
                <a16:creationId xmlns:a16="http://schemas.microsoft.com/office/drawing/2014/main" id="{11708B05-C638-DE25-C2C0-9079C8534126}"/>
              </a:ext>
            </a:extLst>
          </p:cNvPr>
          <p:cNvSpPr>
            <a:spLocks noGrp="1"/>
          </p:cNvSpPr>
          <p:nvPr>
            <p:ph type="ftr" sz="quarter" idx="11"/>
          </p:nvPr>
        </p:nvSpPr>
        <p:spPr/>
        <p:txBody>
          <a:bodyPr/>
          <a:lstStyle/>
          <a:p>
            <a:endParaRPr kumimoji="1" lang="ja-JP" altLang="en-US"/>
          </a:p>
        </p:txBody>
      </p:sp>
      <p:sp>
        <p:nvSpPr>
          <p:cNvPr id="7" name="スライド番号プレースホルダー 5">
            <a:extLst>
              <a:ext uri="{FF2B5EF4-FFF2-40B4-BE49-F238E27FC236}">
                <a16:creationId xmlns:a16="http://schemas.microsoft.com/office/drawing/2014/main" id="{FD9B888B-5B79-DD58-D171-DCB3F74AC236}"/>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107258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4EC1632-7A45-4F2F-BED9-25F3DA7D0DA5}"/>
              </a:ext>
            </a:extLst>
          </p:cNvPr>
          <p:cNvSpPr>
            <a:spLocks noGrp="1"/>
          </p:cNvSpPr>
          <p:nvPr>
            <p:ph type="dt" sz="half" idx="10"/>
          </p:nvPr>
        </p:nvSpPr>
        <p:spPr/>
        <p:txBody>
          <a:bodyPr/>
          <a:lstStyle/>
          <a:p>
            <a:fld id="{D34F5634-929B-4199-99A7-1F29370B18CB}" type="datetime1">
              <a:rPr kumimoji="1" lang="ja-JP" altLang="en-US" smtClean="0"/>
              <a:t>2026/10/12</a:t>
            </a:fld>
            <a:endParaRPr kumimoji="1" lang="ja-JP" altLang="en-US"/>
          </a:p>
        </p:txBody>
      </p:sp>
      <p:sp>
        <p:nvSpPr>
          <p:cNvPr id="3" name="フッター プレースホルダー 2">
            <a:extLst>
              <a:ext uri="{FF2B5EF4-FFF2-40B4-BE49-F238E27FC236}">
                <a16:creationId xmlns:a16="http://schemas.microsoft.com/office/drawing/2014/main" id="{A1BDB902-C8E5-47A0-99F0-12BDCEBB3F9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4827C58-EF35-C959-798C-F8ABFCF2174D}"/>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3024200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80373D-20CF-FFFD-5145-B2132F7EC7B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738C355-066D-A8EC-B88E-31154A6548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4BD30B8-EF32-977B-5A95-4187B64DC9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2FADB66-2B03-EBA9-3489-A80EF88C4928}"/>
              </a:ext>
            </a:extLst>
          </p:cNvPr>
          <p:cNvSpPr>
            <a:spLocks noGrp="1"/>
          </p:cNvSpPr>
          <p:nvPr>
            <p:ph type="dt" sz="half" idx="10"/>
          </p:nvPr>
        </p:nvSpPr>
        <p:spPr/>
        <p:txBody>
          <a:bodyPr/>
          <a:lstStyle/>
          <a:p>
            <a:fld id="{72B40523-37F6-41C6-A1DB-3425CC0D8AF5}" type="datetime1">
              <a:rPr kumimoji="1" lang="ja-JP" altLang="en-US" smtClean="0"/>
              <a:t>2026/10/12</a:t>
            </a:fld>
            <a:endParaRPr kumimoji="1" lang="ja-JP" altLang="en-US"/>
          </a:p>
        </p:txBody>
      </p:sp>
      <p:sp>
        <p:nvSpPr>
          <p:cNvPr id="6" name="フッター プレースホルダー 5">
            <a:extLst>
              <a:ext uri="{FF2B5EF4-FFF2-40B4-BE49-F238E27FC236}">
                <a16:creationId xmlns:a16="http://schemas.microsoft.com/office/drawing/2014/main" id="{42F3243D-81EC-56C6-8A6A-C2B39D0AE902}"/>
              </a:ext>
            </a:extLst>
          </p:cNvPr>
          <p:cNvSpPr>
            <a:spLocks noGrp="1"/>
          </p:cNvSpPr>
          <p:nvPr>
            <p:ph type="ftr" sz="quarter" idx="11"/>
          </p:nvPr>
        </p:nvSpPr>
        <p:spPr/>
        <p:txBody>
          <a:bodyPr/>
          <a:lstStyle/>
          <a:p>
            <a:endParaRPr kumimoji="1" lang="ja-JP" altLang="en-US"/>
          </a:p>
        </p:txBody>
      </p:sp>
      <p:sp>
        <p:nvSpPr>
          <p:cNvPr id="9" name="スライド番号プレースホルダー 5">
            <a:extLst>
              <a:ext uri="{FF2B5EF4-FFF2-40B4-BE49-F238E27FC236}">
                <a16:creationId xmlns:a16="http://schemas.microsoft.com/office/drawing/2014/main" id="{7793519C-2AC5-39E9-5B4C-651648287161}"/>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550973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B081A3-B71C-7E0F-5EAC-5F515384845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80D2F67-2600-E2DE-52EB-4DF2E03004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a:extLst>
              <a:ext uri="{FF2B5EF4-FFF2-40B4-BE49-F238E27FC236}">
                <a16:creationId xmlns:a16="http://schemas.microsoft.com/office/drawing/2014/main" id="{F0FA7412-27A7-5E22-79EC-91C69EEF5D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24D0381-0E1F-AD40-3E57-1E61AEA7E9F6}"/>
              </a:ext>
            </a:extLst>
          </p:cNvPr>
          <p:cNvSpPr>
            <a:spLocks noGrp="1"/>
          </p:cNvSpPr>
          <p:nvPr>
            <p:ph type="dt" sz="half" idx="10"/>
          </p:nvPr>
        </p:nvSpPr>
        <p:spPr/>
        <p:txBody>
          <a:bodyPr/>
          <a:lstStyle/>
          <a:p>
            <a:fld id="{7930F5AE-0F57-4337-BE84-7AC9EF115590}" type="datetime1">
              <a:rPr kumimoji="1" lang="ja-JP" altLang="en-US" smtClean="0"/>
              <a:t>2026/10/12</a:t>
            </a:fld>
            <a:endParaRPr kumimoji="1" lang="ja-JP" altLang="en-US"/>
          </a:p>
        </p:txBody>
      </p:sp>
      <p:sp>
        <p:nvSpPr>
          <p:cNvPr id="6" name="フッター プレースホルダー 5">
            <a:extLst>
              <a:ext uri="{FF2B5EF4-FFF2-40B4-BE49-F238E27FC236}">
                <a16:creationId xmlns:a16="http://schemas.microsoft.com/office/drawing/2014/main" id="{4AAB9BC6-27FA-CB4A-E115-76CA99F7058F}"/>
              </a:ext>
            </a:extLst>
          </p:cNvPr>
          <p:cNvSpPr>
            <a:spLocks noGrp="1"/>
          </p:cNvSpPr>
          <p:nvPr>
            <p:ph type="ftr" sz="quarter" idx="11"/>
          </p:nvPr>
        </p:nvSpPr>
        <p:spPr/>
        <p:txBody>
          <a:bodyPr/>
          <a:lstStyle/>
          <a:p>
            <a:endParaRPr kumimoji="1" lang="ja-JP" altLang="en-US"/>
          </a:p>
        </p:txBody>
      </p:sp>
      <p:sp>
        <p:nvSpPr>
          <p:cNvPr id="9" name="スライド番号プレースホルダー 5">
            <a:extLst>
              <a:ext uri="{FF2B5EF4-FFF2-40B4-BE49-F238E27FC236}">
                <a16:creationId xmlns:a16="http://schemas.microsoft.com/office/drawing/2014/main" id="{0CA11BF2-7820-CD31-6D36-6C976EC5B511}"/>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2607269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475028-3B86-4BE4-86DE-6E982B6A5D6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2969DD4-4247-45BE-811E-107BA7AEFB2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26CBB02-CAAD-4137-8552-BE1788293A96}"/>
              </a:ext>
            </a:extLst>
          </p:cNvPr>
          <p:cNvSpPr>
            <a:spLocks noGrp="1"/>
          </p:cNvSpPr>
          <p:nvPr>
            <p:ph type="dt" sz="half" idx="10"/>
          </p:nvPr>
        </p:nvSpPr>
        <p:spPr/>
        <p:txBody>
          <a:bodyPr/>
          <a:lstStyle/>
          <a:p>
            <a:fld id="{CF353023-B3C1-4080-8585-B063D288B192}" type="datetime1">
              <a:rPr kumimoji="1" lang="ja-JP" altLang="en-US" smtClean="0"/>
              <a:t>2026/10/12</a:t>
            </a:fld>
            <a:endParaRPr kumimoji="1" lang="ja-JP" altLang="en-US"/>
          </a:p>
        </p:txBody>
      </p:sp>
      <p:sp>
        <p:nvSpPr>
          <p:cNvPr id="5" name="フッター プレースホルダー 4">
            <a:extLst>
              <a:ext uri="{FF2B5EF4-FFF2-40B4-BE49-F238E27FC236}">
                <a16:creationId xmlns:a16="http://schemas.microsoft.com/office/drawing/2014/main" id="{590DDCB9-A9A9-5488-C914-1C85ECBDE7C7}"/>
              </a:ext>
            </a:extLst>
          </p:cNvPr>
          <p:cNvSpPr>
            <a:spLocks noGrp="1"/>
          </p:cNvSpPr>
          <p:nvPr>
            <p:ph type="ftr" sz="quarter" idx="11"/>
          </p:nvPr>
        </p:nvSpPr>
        <p:spPr/>
        <p:txBody>
          <a:bodyPr/>
          <a:lstStyle/>
          <a:p>
            <a:endParaRPr kumimoji="1" lang="ja-JP" altLang="en-US"/>
          </a:p>
        </p:txBody>
      </p:sp>
      <p:sp>
        <p:nvSpPr>
          <p:cNvPr id="8" name="スライド番号プレースホルダー 5">
            <a:extLst>
              <a:ext uri="{FF2B5EF4-FFF2-40B4-BE49-F238E27FC236}">
                <a16:creationId xmlns:a16="http://schemas.microsoft.com/office/drawing/2014/main" id="{80CAFD1D-CCFB-FC5E-9CBD-5FCE90F98D69}"/>
              </a:ext>
            </a:extLst>
          </p:cNvPr>
          <p:cNvSpPr>
            <a:spLocks noGrp="1"/>
          </p:cNvSpPr>
          <p:nvPr>
            <p:ph type="sldNum" sz="quarter" idx="12"/>
          </p:nvPr>
        </p:nvSpPr>
        <p:spPr>
          <a:xfrm>
            <a:off x="8610600" y="6356350"/>
            <a:ext cx="2743200" cy="365125"/>
          </a:xfrm>
          <a:prstGeom prst="rect">
            <a:avLst/>
          </a:prstGeom>
        </p:spPr>
        <p:txBody>
          <a:bodyPr/>
          <a:lstStyle>
            <a:lvl1pPr algn="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647485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10A22B2-937A-7617-44E6-619C22F8788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AC56009-6CC1-76BC-DE8B-3B6015351E7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BCB4A75-7D6A-31DE-B598-A85702039A74}"/>
              </a:ext>
            </a:extLst>
          </p:cNvPr>
          <p:cNvSpPr>
            <a:spLocks noGrp="1"/>
          </p:cNvSpPr>
          <p:nvPr>
            <p:ph type="dt" sz="half" idx="10"/>
          </p:nvPr>
        </p:nvSpPr>
        <p:spPr/>
        <p:txBody>
          <a:bodyPr/>
          <a:lstStyle/>
          <a:p>
            <a:fld id="{EF1BD331-6D33-45D2-8DCB-7C7B8546185F}" type="datetime1">
              <a:rPr kumimoji="1" lang="ja-JP" altLang="en-US" smtClean="0"/>
              <a:t>2026/10/12</a:t>
            </a:fld>
            <a:endParaRPr kumimoji="1" lang="ja-JP" altLang="en-US"/>
          </a:p>
        </p:txBody>
      </p:sp>
      <p:sp>
        <p:nvSpPr>
          <p:cNvPr id="5" name="フッター プレースホルダー 4">
            <a:extLst>
              <a:ext uri="{FF2B5EF4-FFF2-40B4-BE49-F238E27FC236}">
                <a16:creationId xmlns:a16="http://schemas.microsoft.com/office/drawing/2014/main" id="{F0301783-C909-6EA5-EF5E-DD18FB8CEBA7}"/>
              </a:ext>
            </a:extLst>
          </p:cNvPr>
          <p:cNvSpPr>
            <a:spLocks noGrp="1"/>
          </p:cNvSpPr>
          <p:nvPr>
            <p:ph type="ftr" sz="quarter" idx="11"/>
          </p:nvPr>
        </p:nvSpPr>
        <p:spPr/>
        <p:txBody>
          <a:bodyPr/>
          <a:lstStyle>
            <a:lvl1pPr>
              <a:defRPr>
                <a:latin typeface="HGP創英角ｺﾞｼｯｸUB" panose="020B0900000000000000" pitchFamily="50" charset="-128"/>
                <a:ea typeface="HGP創英角ｺﾞｼｯｸUB" panose="020B0900000000000000" pitchFamily="50" charset="-128"/>
              </a:defRPr>
            </a:lvl1pPr>
          </a:lstStyle>
          <a:p>
            <a:endParaRPr kumimoji="1" lang="ja-JP" altLang="en-US"/>
          </a:p>
        </p:txBody>
      </p:sp>
      <p:sp>
        <p:nvSpPr>
          <p:cNvPr id="7" name="スライド番号プレースホルダー 5">
            <a:extLst>
              <a:ext uri="{FF2B5EF4-FFF2-40B4-BE49-F238E27FC236}">
                <a16:creationId xmlns:a16="http://schemas.microsoft.com/office/drawing/2014/main" id="{978D91A4-F864-5431-BFE5-CCF271D66674}"/>
              </a:ext>
            </a:extLst>
          </p:cNvPr>
          <p:cNvSpPr>
            <a:spLocks noGrp="1"/>
          </p:cNvSpPr>
          <p:nvPr>
            <p:ph type="sldNum" sz="quarter" idx="12"/>
          </p:nvPr>
        </p:nvSpPr>
        <p:spPr>
          <a:xfrm>
            <a:off x="8610600" y="6356350"/>
            <a:ext cx="2743200" cy="365125"/>
          </a:xfrm>
          <a:prstGeom prst="rect">
            <a:avLst/>
          </a:prstGeom>
        </p:spPr>
        <p:txBody>
          <a:bodyPr/>
          <a:lstStyle>
            <a:lvl1pPr>
              <a:defRPr sz="1600">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3050693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06D2524-506D-90B3-E283-143D3EABCF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F38AC5C-1E9C-B638-FA4E-C4A2897AF5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C7A75DF-1E0D-F840-C420-305C722BAD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solidFill>
                <a:latin typeface="HGP創英角ｺﾞｼｯｸUB" panose="020B0900000000000000" pitchFamily="50" charset="-128"/>
                <a:ea typeface="HGP創英角ｺﾞｼｯｸUB" panose="020B0900000000000000" pitchFamily="50" charset="-128"/>
              </a:defRPr>
            </a:lvl1pPr>
          </a:lstStyle>
          <a:p>
            <a:fld id="{31CD46E1-4A14-4DA1-9F86-EF246CD6361C}" type="datetime1">
              <a:rPr kumimoji="1" lang="ja-JP" altLang="en-US" smtClean="0"/>
              <a:t>2026/10/12</a:t>
            </a:fld>
            <a:endParaRPr kumimoji="1" lang="ja-JP" altLang="en-US"/>
          </a:p>
        </p:txBody>
      </p:sp>
      <p:sp>
        <p:nvSpPr>
          <p:cNvPr id="5" name="フッター プレースホルダー 4">
            <a:extLst>
              <a:ext uri="{FF2B5EF4-FFF2-40B4-BE49-F238E27FC236}">
                <a16:creationId xmlns:a16="http://schemas.microsoft.com/office/drawing/2014/main" id="{5A30CE61-A6CC-28DC-D850-B14A94E298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latin typeface="HGP創英角ｺﾞｼｯｸUB" panose="020B0900000000000000" pitchFamily="50" charset="-128"/>
                <a:ea typeface="HGP創英角ｺﾞｼｯｸUB" panose="020B0900000000000000" pitchFamily="50" charset="-128"/>
              </a:defRPr>
            </a:lvl1pPr>
          </a:lstStyle>
          <a:p>
            <a:endParaRPr kumimoji="1" lang="ja-JP" altLang="en-US"/>
          </a:p>
        </p:txBody>
      </p:sp>
      <p:sp>
        <p:nvSpPr>
          <p:cNvPr id="7" name="スライド番号プレースホルダー 5">
            <a:extLst>
              <a:ext uri="{FF2B5EF4-FFF2-40B4-BE49-F238E27FC236}">
                <a16:creationId xmlns:a16="http://schemas.microsoft.com/office/drawing/2014/main" id="{C78C5A14-4E71-310D-F195-F8B4659A71C0}"/>
              </a:ext>
            </a:extLst>
          </p:cNvPr>
          <p:cNvSpPr>
            <a:spLocks noGrp="1"/>
          </p:cNvSpPr>
          <p:nvPr>
            <p:ph type="sldNum" sz="quarter" idx="4"/>
          </p:nvPr>
        </p:nvSpPr>
        <p:spPr>
          <a:xfrm>
            <a:off x="8610600" y="6356350"/>
            <a:ext cx="2743200" cy="365125"/>
          </a:xfrm>
          <a:prstGeom prst="rect">
            <a:avLst/>
          </a:prstGeom>
        </p:spPr>
        <p:txBody>
          <a:bodyPr/>
          <a:lstStyle>
            <a:lvl1pPr algn="r">
              <a:defRPr sz="1600">
                <a:solidFill>
                  <a:schemeClr val="tx1"/>
                </a:solidFill>
                <a:latin typeface="HGP創英角ｺﾞｼｯｸUB" panose="020B0900000000000000" pitchFamily="50" charset="-128"/>
                <a:ea typeface="HGP創英角ｺﾞｼｯｸUB" panose="020B0900000000000000" pitchFamily="50" charset="-128"/>
              </a:defRPr>
            </a:lvl1pPr>
          </a:lstStyle>
          <a:p>
            <a:fld id="{FEF2A477-D289-406F-BE62-F4222DFC4C4D}" type="slidenum">
              <a:rPr kumimoji="1" lang="ja-JP" altLang="en-US" smtClean="0"/>
              <a:t>‹#›</a:t>
            </a:fld>
            <a:endParaRPr kumimoji="1" lang="ja-JP" altLang="en-US"/>
          </a:p>
        </p:txBody>
      </p:sp>
    </p:spTree>
    <p:extLst>
      <p:ext uri="{BB962C8B-B14F-4D97-AF65-F5344CB8AC3E}">
        <p14:creationId xmlns:p14="http://schemas.microsoft.com/office/powerpoint/2010/main" val="96504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iss.ndl.go.jp/"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s://scholar.google.co.jp/schhp?hl=ja" TargetMode="External"/><Relationship Id="rId5" Type="http://schemas.openxmlformats.org/officeDocument/2006/relationships/hyperlink" Target="https://webcatplus.nii.ac.jp/" TargetMode="External"/><Relationship Id="rId4" Type="http://schemas.openxmlformats.org/officeDocument/2006/relationships/hyperlink" Target="https://cir/nii.ac.jp"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DC7DBEB-86F8-08A0-015C-B9BE7B5B6B56}"/>
              </a:ext>
            </a:extLst>
          </p:cNvPr>
          <p:cNvSpPr txBox="1"/>
          <p:nvPr/>
        </p:nvSpPr>
        <p:spPr>
          <a:xfrm>
            <a:off x="1639062" y="2703272"/>
            <a:ext cx="8913876" cy="1323439"/>
          </a:xfrm>
          <a:prstGeom prst="rect">
            <a:avLst/>
          </a:prstGeom>
          <a:noFill/>
        </p:spPr>
        <p:txBody>
          <a:bodyPr wrap="square" lIns="91440" tIns="45720" rIns="91440" bIns="45720" rtlCol="0" anchor="t">
            <a:spAutoFit/>
          </a:bodyPr>
          <a:lstStyle/>
          <a:p>
            <a:r>
              <a:rPr lang="ja-JP" altLang="en-US" sz="8000">
                <a:latin typeface="HGS創英角ｺﾞｼｯｸUB"/>
                <a:ea typeface="HGS創英角ｺﾞｼｯｸUB"/>
              </a:rPr>
              <a:t>研究</a:t>
            </a:r>
            <a:r>
              <a:rPr lang="ja-JP" altLang="en-US" sz="6600">
                <a:latin typeface="HGS創英角ｺﾞｼｯｸUB"/>
                <a:ea typeface="HGS創英角ｺﾞｼｯｸUB"/>
              </a:rPr>
              <a:t>ってなんだろう</a:t>
            </a:r>
            <a:r>
              <a:rPr lang="en-US" altLang="ja-JP" sz="6600">
                <a:latin typeface="HGS創英角ｺﾞｼｯｸUB"/>
                <a:ea typeface="HGS創英角ｺﾞｼｯｸUB"/>
              </a:rPr>
              <a:t>?</a:t>
            </a:r>
            <a:endParaRPr kumimoji="1" lang="ja-JP" altLang="en-US" sz="6600">
              <a:latin typeface="HGS創英角ｺﾞｼｯｸUB"/>
              <a:ea typeface="HGS創英角ｺﾞｼｯｸUB"/>
            </a:endParaRPr>
          </a:p>
        </p:txBody>
      </p:sp>
    </p:spTree>
    <p:extLst>
      <p:ext uri="{BB962C8B-B14F-4D97-AF65-F5344CB8AC3E}">
        <p14:creationId xmlns:p14="http://schemas.microsoft.com/office/powerpoint/2010/main" val="2236358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4548D3-8B77-FF2B-6648-2821B627C41C}"/>
              </a:ext>
            </a:extLst>
          </p:cNvPr>
          <p:cNvSpPr>
            <a:spLocks noGrp="1"/>
          </p:cNvSpPr>
          <p:nvPr>
            <p:ph type="title"/>
          </p:nvPr>
        </p:nvSpPr>
        <p:spPr/>
        <p:txBody>
          <a:bodyPr>
            <a:normAutofit/>
          </a:bodyPr>
          <a:lstStyle/>
          <a:p>
            <a:r>
              <a:rPr kumimoji="1" lang="ja-JP" altLang="en-US" sz="4800">
                <a:solidFill>
                  <a:srgbClr val="0070C0"/>
                </a:solidFill>
              </a:rPr>
              <a:t>研究において行うこと</a:t>
            </a:r>
          </a:p>
        </p:txBody>
      </p:sp>
      <p:sp>
        <p:nvSpPr>
          <p:cNvPr id="3" name="コンテンツ プレースホルダー 2">
            <a:extLst>
              <a:ext uri="{FF2B5EF4-FFF2-40B4-BE49-F238E27FC236}">
                <a16:creationId xmlns:a16="http://schemas.microsoft.com/office/drawing/2014/main" id="{71D265DC-22F4-A330-F967-23C4D3A716F3}"/>
              </a:ext>
            </a:extLst>
          </p:cNvPr>
          <p:cNvSpPr>
            <a:spLocks noGrp="1"/>
          </p:cNvSpPr>
          <p:nvPr>
            <p:ph idx="1"/>
          </p:nvPr>
        </p:nvSpPr>
        <p:spPr>
          <a:xfrm>
            <a:off x="635508" y="2121128"/>
            <a:ext cx="10920984" cy="4716463"/>
          </a:xfrm>
        </p:spPr>
        <p:txBody>
          <a:bodyPr>
            <a:normAutofit fontScale="92500" lnSpcReduction="10000"/>
          </a:bodyPr>
          <a:lstStyle/>
          <a:p>
            <a:pPr marL="0" indent="0">
              <a:buNone/>
            </a:pPr>
            <a:r>
              <a:rPr kumimoji="1" lang="ja-JP" altLang="en-US" sz="3900"/>
              <a:t>１．人類または高校生にとって未解決の問題である</a:t>
            </a:r>
          </a:p>
          <a:p>
            <a:pPr marL="0" indent="0">
              <a:buNone/>
            </a:pPr>
            <a:r>
              <a:rPr kumimoji="1" lang="ja-JP" altLang="en-US" sz="3200"/>
              <a:t>未解決の問題かどうかの条件</a:t>
            </a:r>
          </a:p>
          <a:p>
            <a:r>
              <a:rPr kumimoji="1" lang="ja-JP" altLang="en-US" sz="3200"/>
              <a:t>インターネットを調べても答えが出てこないこと</a:t>
            </a:r>
          </a:p>
          <a:p>
            <a:r>
              <a:rPr kumimoji="1" lang="ja-JP" altLang="en-US" sz="3200"/>
              <a:t>先行研究がないもの（なるべく）</a:t>
            </a:r>
          </a:p>
          <a:p>
            <a:endParaRPr kumimoji="1" lang="ja-JP" altLang="en-US" sz="1050"/>
          </a:p>
          <a:p>
            <a:pPr marL="0" indent="0">
              <a:buNone/>
            </a:pPr>
            <a:r>
              <a:rPr kumimoji="1" lang="ja-JP" altLang="en-US" sz="3900"/>
              <a:t>２．その解決を多くの人または</a:t>
            </a:r>
            <a:endParaRPr kumimoji="1" lang="en-US" altLang="ja-JP" sz="3900"/>
          </a:p>
          <a:p>
            <a:pPr marL="0" indent="0">
              <a:buNone/>
            </a:pPr>
            <a:r>
              <a:rPr kumimoji="1" lang="ja-JP" altLang="en-US" sz="3900"/>
              <a:t>　　　　　　　　　高校生が望んでいる問題である</a:t>
            </a:r>
          </a:p>
          <a:p>
            <a:pPr marL="0" indent="0">
              <a:buNone/>
            </a:pPr>
            <a:r>
              <a:rPr kumimoji="1" lang="ja-JP" altLang="en-US" sz="3200"/>
              <a:t>望まれている問題かどうかの条件</a:t>
            </a:r>
          </a:p>
          <a:p>
            <a:r>
              <a:rPr kumimoji="1" lang="ja-JP" altLang="en-US" sz="3200"/>
              <a:t>インターネットや新聞に載るような問題であること</a:t>
            </a:r>
          </a:p>
        </p:txBody>
      </p:sp>
      <p:sp>
        <p:nvSpPr>
          <p:cNvPr id="4" name="スライド番号プレースホルダー 3">
            <a:extLst>
              <a:ext uri="{FF2B5EF4-FFF2-40B4-BE49-F238E27FC236}">
                <a16:creationId xmlns:a16="http://schemas.microsoft.com/office/drawing/2014/main" id="{8805133A-C419-AF77-D667-5248EBFBEC7A}"/>
              </a:ext>
            </a:extLst>
          </p:cNvPr>
          <p:cNvSpPr>
            <a:spLocks noGrp="1"/>
          </p:cNvSpPr>
          <p:nvPr>
            <p:ph type="sldNum" sz="quarter" idx="12"/>
          </p:nvPr>
        </p:nvSpPr>
        <p:spPr/>
        <p:txBody>
          <a:bodyPr/>
          <a:lstStyle/>
          <a:p>
            <a:fld id="{FEF2A477-D289-406F-BE62-F4222DFC4C4D}" type="slidenum">
              <a:rPr kumimoji="1" lang="ja-JP" altLang="en-US" smtClean="0"/>
              <a:t>2</a:t>
            </a:fld>
            <a:endParaRPr kumimoji="1" lang="ja-JP" altLang="en-US"/>
          </a:p>
        </p:txBody>
      </p:sp>
      <p:sp>
        <p:nvSpPr>
          <p:cNvPr id="8" name="テキスト ボックス 7">
            <a:extLst>
              <a:ext uri="{FF2B5EF4-FFF2-40B4-BE49-F238E27FC236}">
                <a16:creationId xmlns:a16="http://schemas.microsoft.com/office/drawing/2014/main" id="{71A6B153-6ED2-C1F3-FC6A-D60ABD1EB3D8}"/>
              </a:ext>
            </a:extLst>
          </p:cNvPr>
          <p:cNvSpPr txBox="1"/>
          <p:nvPr/>
        </p:nvSpPr>
        <p:spPr>
          <a:xfrm>
            <a:off x="1143000" y="1305967"/>
            <a:ext cx="6382512" cy="769441"/>
          </a:xfrm>
          <a:prstGeom prst="rect">
            <a:avLst/>
          </a:prstGeom>
          <a:noFill/>
        </p:spPr>
        <p:txBody>
          <a:bodyPr wrap="square">
            <a:spAutoFit/>
          </a:bodyPr>
          <a:lstStyle/>
          <a:p>
            <a:r>
              <a:rPr lang="ja-JP" altLang="en-US" sz="4400"/>
              <a:t>学術的問題に取り組む</a:t>
            </a:r>
          </a:p>
        </p:txBody>
      </p:sp>
    </p:spTree>
    <p:extLst>
      <p:ext uri="{BB962C8B-B14F-4D97-AF65-F5344CB8AC3E}">
        <p14:creationId xmlns:p14="http://schemas.microsoft.com/office/powerpoint/2010/main" val="2715838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4F752E-72F1-5858-B8A2-B34E3DC1CC3D}"/>
              </a:ext>
            </a:extLst>
          </p:cNvPr>
          <p:cNvSpPr>
            <a:spLocks noGrp="1"/>
          </p:cNvSpPr>
          <p:nvPr>
            <p:ph type="title"/>
          </p:nvPr>
        </p:nvSpPr>
        <p:spPr/>
        <p:txBody>
          <a:bodyPr/>
          <a:lstStyle/>
          <a:p>
            <a:r>
              <a:rPr kumimoji="1" lang="ja-JP" altLang="en-US" sz="4400">
                <a:latin typeface="HGS創英角ｺﾞｼｯｸUB" panose="020B0900000000000000" pitchFamily="50" charset="-128"/>
                <a:ea typeface="HGS創英角ｺﾞｼｯｸUB" panose="020B0900000000000000" pitchFamily="50" charset="-128"/>
              </a:rPr>
              <a:t>どんな問題が学術的問題なのか</a:t>
            </a:r>
            <a:endParaRPr kumimoji="1" lang="ja-JP" altLang="en-US">
              <a:latin typeface="HGS創英角ｺﾞｼｯｸUB" panose="020B0900000000000000" pitchFamily="50" charset="-128"/>
              <a:ea typeface="HGS創英角ｺﾞｼｯｸUB" panose="020B0900000000000000" pitchFamily="50" charset="-128"/>
            </a:endParaRPr>
          </a:p>
        </p:txBody>
      </p:sp>
      <p:sp>
        <p:nvSpPr>
          <p:cNvPr id="3" name="コンテンツ プレースホルダー 2">
            <a:extLst>
              <a:ext uri="{FF2B5EF4-FFF2-40B4-BE49-F238E27FC236}">
                <a16:creationId xmlns:a16="http://schemas.microsoft.com/office/drawing/2014/main" id="{93721153-854A-3DD3-BCC4-AE05A4E8A28D}"/>
              </a:ext>
            </a:extLst>
          </p:cNvPr>
          <p:cNvSpPr>
            <a:spLocks noGrp="1"/>
          </p:cNvSpPr>
          <p:nvPr>
            <p:ph idx="1"/>
          </p:nvPr>
        </p:nvSpPr>
        <p:spPr>
          <a:xfrm>
            <a:off x="838200" y="1825625"/>
            <a:ext cx="11103864" cy="4351338"/>
          </a:xfrm>
        </p:spPr>
        <p:txBody>
          <a:bodyPr/>
          <a:lstStyle/>
          <a:p>
            <a:pPr marL="0" indent="0">
              <a:buNone/>
            </a:pPr>
            <a:r>
              <a:rPr kumimoji="1" lang="ja-JP" altLang="en-US" sz="3600">
                <a:latin typeface="HGP創英角ｺﾞｼｯｸUB" panose="020B0900000000000000" pitchFamily="50" charset="-128"/>
                <a:ea typeface="HGP創英角ｺﾞｼｯｸUB" panose="020B0900000000000000" pitchFamily="50" charset="-128"/>
              </a:rPr>
              <a:t>学術的問題と言えるもの</a:t>
            </a:r>
            <a:endParaRPr lang="en-US" altLang="ja-JP" sz="3600">
              <a:latin typeface="HGP創英角ｺﾞｼｯｸUB" panose="020B0900000000000000" pitchFamily="50" charset="-128"/>
              <a:ea typeface="HGP創英角ｺﾞｼｯｸUB" panose="020B0900000000000000" pitchFamily="50" charset="-128"/>
            </a:endParaRPr>
          </a:p>
          <a:p>
            <a:r>
              <a:rPr kumimoji="1" lang="ja-JP" altLang="en-US" sz="3200">
                <a:latin typeface="HGP創英角ｺﾞｼｯｸUB" panose="020B0900000000000000" pitchFamily="50" charset="-128"/>
                <a:ea typeface="HGP創英角ｺﾞｼｯｸUB" panose="020B0900000000000000" pitchFamily="50" charset="-128"/>
              </a:rPr>
              <a:t>なぜ韮崎高校は甲府からの通学者が少ないのか</a:t>
            </a:r>
            <a:endParaRPr kumimoji="1" lang="en-US" altLang="ja-JP" sz="3200">
              <a:latin typeface="HGP創英角ｺﾞｼｯｸUB" panose="020B0900000000000000" pitchFamily="50" charset="-128"/>
              <a:ea typeface="HGP創英角ｺﾞｼｯｸUB" panose="020B0900000000000000" pitchFamily="50" charset="-128"/>
            </a:endParaRPr>
          </a:p>
          <a:p>
            <a:r>
              <a:rPr lang="ja-JP" altLang="en-US" sz="3200">
                <a:latin typeface="HGP創英角ｺﾞｼｯｸUB" panose="020B0900000000000000" pitchFamily="50" charset="-128"/>
                <a:ea typeface="HGP創英角ｺﾞｼｯｸUB" panose="020B0900000000000000" pitchFamily="50" charset="-128"/>
              </a:rPr>
              <a:t>新型ウイルスにはどのような薬が効くのか</a:t>
            </a:r>
            <a:endParaRPr lang="en-US" altLang="ja-JP" sz="3200">
              <a:latin typeface="HGP創英角ｺﾞｼｯｸUB" panose="020B0900000000000000" pitchFamily="50" charset="-128"/>
              <a:ea typeface="HGP創英角ｺﾞｼｯｸUB" panose="020B0900000000000000" pitchFamily="50" charset="-128"/>
            </a:endParaRPr>
          </a:p>
          <a:p>
            <a:endParaRPr lang="en-US" altLang="ja-JP" sz="2000">
              <a:latin typeface="HGP創英角ｺﾞｼｯｸUB" panose="020B0900000000000000" pitchFamily="50" charset="-128"/>
              <a:ea typeface="HGP創英角ｺﾞｼｯｸUB" panose="020B0900000000000000" pitchFamily="50" charset="-128"/>
            </a:endParaRPr>
          </a:p>
          <a:p>
            <a:pPr marL="0" indent="0">
              <a:buFont typeface="Arial" panose="020B0604020202020204" pitchFamily="34" charset="0"/>
              <a:buNone/>
            </a:pPr>
            <a:r>
              <a:rPr lang="ja-JP" altLang="en-US" sz="3600"/>
              <a:t>学術的問題と言えないもの</a:t>
            </a:r>
          </a:p>
          <a:p>
            <a:r>
              <a:rPr lang="ja-JP" altLang="en-US" sz="3200"/>
              <a:t>硬貨をピカピカにするには何が効果的か</a:t>
            </a:r>
          </a:p>
          <a:p>
            <a:r>
              <a:rPr lang="ja-JP" altLang="en-US" sz="3200"/>
              <a:t>辛いみかんを栽培するにはどのような品種改良をするのか</a:t>
            </a:r>
          </a:p>
        </p:txBody>
      </p:sp>
      <p:sp>
        <p:nvSpPr>
          <p:cNvPr id="4" name="スライド番号プレースホルダー 3">
            <a:extLst>
              <a:ext uri="{FF2B5EF4-FFF2-40B4-BE49-F238E27FC236}">
                <a16:creationId xmlns:a16="http://schemas.microsoft.com/office/drawing/2014/main" id="{766F59F4-5050-4079-A186-8418FCAC674C}"/>
              </a:ext>
            </a:extLst>
          </p:cNvPr>
          <p:cNvSpPr>
            <a:spLocks noGrp="1"/>
          </p:cNvSpPr>
          <p:nvPr>
            <p:ph type="sldNum" sz="quarter" idx="12"/>
          </p:nvPr>
        </p:nvSpPr>
        <p:spPr/>
        <p:txBody>
          <a:bodyPr/>
          <a:lstStyle/>
          <a:p>
            <a:fld id="{FEF2A477-D289-406F-BE62-F4222DFC4C4D}" type="slidenum">
              <a:rPr kumimoji="1" lang="ja-JP" altLang="en-US" smtClean="0"/>
              <a:t>3</a:t>
            </a:fld>
            <a:endParaRPr kumimoji="1" lang="ja-JP" altLang="en-US"/>
          </a:p>
        </p:txBody>
      </p:sp>
    </p:spTree>
    <p:extLst>
      <p:ext uri="{BB962C8B-B14F-4D97-AF65-F5344CB8AC3E}">
        <p14:creationId xmlns:p14="http://schemas.microsoft.com/office/powerpoint/2010/main" val="2707636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6FD768-FC12-0361-E919-488F86D60848}"/>
              </a:ext>
            </a:extLst>
          </p:cNvPr>
          <p:cNvSpPr>
            <a:spLocks noGrp="1"/>
          </p:cNvSpPr>
          <p:nvPr>
            <p:ph type="title"/>
          </p:nvPr>
        </p:nvSpPr>
        <p:spPr/>
        <p:txBody>
          <a:bodyPr/>
          <a:lstStyle/>
          <a:p>
            <a:r>
              <a:rPr kumimoji="1" lang="ja-JP" altLang="en-US"/>
              <a:t>学術的問題に取り組む</a:t>
            </a:r>
          </a:p>
        </p:txBody>
      </p:sp>
      <p:sp>
        <p:nvSpPr>
          <p:cNvPr id="3" name="コンテンツ プレースホルダー 2">
            <a:extLst>
              <a:ext uri="{FF2B5EF4-FFF2-40B4-BE49-F238E27FC236}">
                <a16:creationId xmlns:a16="http://schemas.microsoft.com/office/drawing/2014/main" id="{CFFD7971-F0DC-843B-6D51-16D5463928FE}"/>
              </a:ext>
            </a:extLst>
          </p:cNvPr>
          <p:cNvSpPr>
            <a:spLocks noGrp="1"/>
          </p:cNvSpPr>
          <p:nvPr>
            <p:ph idx="1"/>
          </p:nvPr>
        </p:nvSpPr>
        <p:spPr/>
        <p:txBody>
          <a:bodyPr>
            <a:normAutofit/>
          </a:bodyPr>
          <a:lstStyle/>
          <a:p>
            <a:pPr marL="0" indent="0">
              <a:buNone/>
            </a:pPr>
            <a:r>
              <a:rPr kumimoji="1" lang="ja-JP" altLang="en-US" sz="3600">
                <a:latin typeface="HGSSoeiKakugothicUB"/>
                <a:ea typeface="HGSSoeiKakugothicUB"/>
              </a:rPr>
              <a:t>理科の実験の課題との違い</a:t>
            </a:r>
            <a:endParaRPr lang="en-US" altLang="ja-JP" sz="3600">
              <a:latin typeface="HGSSoeiKakugothicUB"/>
              <a:ea typeface="HGSSoeiKakugothicUB"/>
            </a:endParaRPr>
          </a:p>
          <a:p>
            <a:endParaRPr lang="en-US" altLang="ja-JP" sz="900">
              <a:latin typeface="HGSSoeiKakugothicUB"/>
              <a:ea typeface="HGSSoeiKakugothicUB"/>
            </a:endParaRPr>
          </a:p>
          <a:p>
            <a:pPr algn="ctr"/>
            <a:r>
              <a:rPr kumimoji="1" lang="ja-JP" altLang="en-US" sz="3200">
                <a:latin typeface="HGSSoeiKakugothicUB"/>
                <a:ea typeface="HGSSoeiKakugothicUB"/>
              </a:rPr>
              <a:t>問題を解決する道筋が示されていない</a:t>
            </a:r>
            <a:endParaRPr lang="en-US" altLang="ja-JP" sz="3200">
              <a:latin typeface="HGSSoeiKakugothicUB"/>
              <a:ea typeface="HGSSoeiKakugothicUB"/>
            </a:endParaRPr>
          </a:p>
          <a:p>
            <a:pPr algn="ctr"/>
            <a:r>
              <a:rPr lang="ja-JP" altLang="en-US" sz="3200">
                <a:latin typeface="HGSSoeiKakugothicUB"/>
                <a:ea typeface="HGSSoeiKakugothicUB"/>
              </a:rPr>
              <a:t>問題に対する正解が示されていない</a:t>
            </a:r>
            <a:endParaRPr lang="en-US" altLang="ja-JP" sz="1000">
              <a:latin typeface="HGSSoeiKakugothicUB"/>
              <a:ea typeface="HGSSoeiKakugothicUB"/>
            </a:endParaRPr>
          </a:p>
          <a:p>
            <a:pPr marL="0" indent="0">
              <a:buNone/>
            </a:pPr>
            <a:r>
              <a:rPr lang="ja-JP" altLang="en-US" sz="4400">
                <a:latin typeface="HGSSoeiKakugothicUB"/>
                <a:ea typeface="HGSSoeiKakugothicUB"/>
              </a:rPr>
              <a:t>　　　　　　　　</a:t>
            </a:r>
            <a:r>
              <a:rPr lang="ja-JP" altLang="en-US" sz="6000">
                <a:latin typeface="HGSSoeiKakugothicUB"/>
                <a:ea typeface="HGSSoeiKakugothicUB"/>
              </a:rPr>
              <a:t>⇓</a:t>
            </a:r>
          </a:p>
          <a:p>
            <a:pPr marL="0" indent="0" algn="ctr">
              <a:buNone/>
            </a:pPr>
            <a:r>
              <a:rPr kumimoji="1" lang="ja-JP" altLang="en-US" sz="3600"/>
              <a:t>自らでその問題に対する解答を導きだしていく</a:t>
            </a:r>
          </a:p>
        </p:txBody>
      </p:sp>
      <p:sp>
        <p:nvSpPr>
          <p:cNvPr id="4" name="スライド番号プレースホルダー 3">
            <a:extLst>
              <a:ext uri="{FF2B5EF4-FFF2-40B4-BE49-F238E27FC236}">
                <a16:creationId xmlns:a16="http://schemas.microsoft.com/office/drawing/2014/main" id="{20028C51-3049-4414-7B36-21EFCF9A8FC1}"/>
              </a:ext>
            </a:extLst>
          </p:cNvPr>
          <p:cNvSpPr>
            <a:spLocks noGrp="1"/>
          </p:cNvSpPr>
          <p:nvPr>
            <p:ph type="sldNum" sz="quarter" idx="12"/>
          </p:nvPr>
        </p:nvSpPr>
        <p:spPr/>
        <p:txBody>
          <a:bodyPr/>
          <a:lstStyle/>
          <a:p>
            <a:fld id="{FEF2A477-D289-406F-BE62-F4222DFC4C4D}" type="slidenum">
              <a:rPr kumimoji="1" lang="ja-JP" altLang="en-US" smtClean="0"/>
              <a:t>4</a:t>
            </a:fld>
            <a:endParaRPr kumimoji="1" lang="ja-JP" altLang="en-US"/>
          </a:p>
        </p:txBody>
      </p:sp>
    </p:spTree>
    <p:extLst>
      <p:ext uri="{BB962C8B-B14F-4D97-AF65-F5344CB8AC3E}">
        <p14:creationId xmlns:p14="http://schemas.microsoft.com/office/powerpoint/2010/main" val="100298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D5DD51-0A36-9A40-D822-4245263557D5}"/>
              </a:ext>
            </a:extLst>
          </p:cNvPr>
          <p:cNvSpPr>
            <a:spLocks noGrp="1"/>
          </p:cNvSpPr>
          <p:nvPr>
            <p:ph type="title"/>
          </p:nvPr>
        </p:nvSpPr>
        <p:spPr/>
        <p:txBody>
          <a:bodyPr/>
          <a:lstStyle/>
          <a:p>
            <a:r>
              <a:rPr kumimoji="1" lang="ja-JP" altLang="en-US" sz="4400">
                <a:latin typeface="HGSSoeiKakugothicUB"/>
                <a:ea typeface="HGSSoeiKakugothicUB"/>
              </a:rPr>
              <a:t>成果を他者に伝える</a:t>
            </a:r>
            <a:endParaRPr kumimoji="1" lang="ja-JP" altLang="en-US"/>
          </a:p>
        </p:txBody>
      </p:sp>
      <p:sp>
        <p:nvSpPr>
          <p:cNvPr id="3" name="コンテンツ プレースホルダー 2">
            <a:extLst>
              <a:ext uri="{FF2B5EF4-FFF2-40B4-BE49-F238E27FC236}">
                <a16:creationId xmlns:a16="http://schemas.microsoft.com/office/drawing/2014/main" id="{5452427E-965F-96E1-FC02-885DED719CDA}"/>
              </a:ext>
            </a:extLst>
          </p:cNvPr>
          <p:cNvSpPr>
            <a:spLocks noGrp="1"/>
          </p:cNvSpPr>
          <p:nvPr>
            <p:ph idx="1"/>
          </p:nvPr>
        </p:nvSpPr>
        <p:spPr/>
        <p:txBody>
          <a:bodyPr>
            <a:normAutofit/>
          </a:bodyPr>
          <a:lstStyle/>
          <a:p>
            <a:pPr marL="0" indent="0">
              <a:buNone/>
            </a:pPr>
            <a:r>
              <a:rPr kumimoji="1" lang="ja-JP" altLang="en-US" sz="3600"/>
              <a:t>問題への成果を伝える方法</a:t>
            </a:r>
            <a:endParaRPr kumimoji="1" lang="en-US" altLang="ja-JP" sz="3600"/>
          </a:p>
          <a:p>
            <a:pPr marL="0" indent="0">
              <a:buNone/>
            </a:pPr>
            <a:endParaRPr kumimoji="1" lang="ja-JP" altLang="en-US" sz="3600"/>
          </a:p>
        </p:txBody>
      </p:sp>
      <p:sp>
        <p:nvSpPr>
          <p:cNvPr id="4" name="スライド番号プレースホルダー 3">
            <a:extLst>
              <a:ext uri="{FF2B5EF4-FFF2-40B4-BE49-F238E27FC236}">
                <a16:creationId xmlns:a16="http://schemas.microsoft.com/office/drawing/2014/main" id="{E28937E6-C753-8426-123F-D0E57DDC740E}"/>
              </a:ext>
            </a:extLst>
          </p:cNvPr>
          <p:cNvSpPr>
            <a:spLocks noGrp="1"/>
          </p:cNvSpPr>
          <p:nvPr>
            <p:ph type="sldNum" sz="quarter" idx="12"/>
          </p:nvPr>
        </p:nvSpPr>
        <p:spPr/>
        <p:txBody>
          <a:bodyPr/>
          <a:lstStyle/>
          <a:p>
            <a:fld id="{FEF2A477-D289-406F-BE62-F4222DFC4C4D}" type="slidenum">
              <a:rPr kumimoji="1" lang="ja-JP" altLang="en-US" smtClean="0"/>
              <a:t>5</a:t>
            </a:fld>
            <a:endParaRPr kumimoji="1" lang="ja-JP" altLang="en-US"/>
          </a:p>
        </p:txBody>
      </p:sp>
      <p:pic>
        <p:nvPicPr>
          <p:cNvPr id="5" name="図 4">
            <a:extLst>
              <a:ext uri="{FF2B5EF4-FFF2-40B4-BE49-F238E27FC236}">
                <a16:creationId xmlns:a16="http://schemas.microsoft.com/office/drawing/2014/main" id="{C35A7E22-2DB3-BCCC-9FD4-291AD8FBF784}"/>
              </a:ext>
            </a:extLst>
          </p:cNvPr>
          <p:cNvPicPr>
            <a:picLocks noChangeAspect="1"/>
          </p:cNvPicPr>
          <p:nvPr/>
        </p:nvPicPr>
        <p:blipFill>
          <a:blip r:embed="rId2"/>
          <a:stretch>
            <a:fillRect/>
          </a:stretch>
        </p:blipFill>
        <p:spPr>
          <a:xfrm>
            <a:off x="838200" y="2699668"/>
            <a:ext cx="2832477" cy="3078779"/>
          </a:xfrm>
          <a:prstGeom prst="rect">
            <a:avLst/>
          </a:prstGeom>
        </p:spPr>
      </p:pic>
      <p:pic>
        <p:nvPicPr>
          <p:cNvPr id="6" name="図 5">
            <a:extLst>
              <a:ext uri="{FF2B5EF4-FFF2-40B4-BE49-F238E27FC236}">
                <a16:creationId xmlns:a16="http://schemas.microsoft.com/office/drawing/2014/main" id="{379CB5BC-084C-9A82-0FB8-92E46BADA8D0}"/>
              </a:ext>
            </a:extLst>
          </p:cNvPr>
          <p:cNvPicPr>
            <a:picLocks noChangeAspect="1"/>
          </p:cNvPicPr>
          <p:nvPr/>
        </p:nvPicPr>
        <p:blipFill>
          <a:blip r:embed="rId3"/>
          <a:stretch>
            <a:fillRect/>
          </a:stretch>
        </p:blipFill>
        <p:spPr>
          <a:xfrm>
            <a:off x="8153922" y="2439257"/>
            <a:ext cx="3199878" cy="3425994"/>
          </a:xfrm>
          <a:prstGeom prst="rect">
            <a:avLst/>
          </a:prstGeom>
        </p:spPr>
      </p:pic>
      <p:pic>
        <p:nvPicPr>
          <p:cNvPr id="8" name="図 7">
            <a:extLst>
              <a:ext uri="{FF2B5EF4-FFF2-40B4-BE49-F238E27FC236}">
                <a16:creationId xmlns:a16="http://schemas.microsoft.com/office/drawing/2014/main" id="{1F219307-8582-7483-E2DC-58227769E405}"/>
              </a:ext>
            </a:extLst>
          </p:cNvPr>
          <p:cNvPicPr>
            <a:picLocks noChangeAspect="1"/>
          </p:cNvPicPr>
          <p:nvPr/>
        </p:nvPicPr>
        <p:blipFill>
          <a:blip r:embed="rId4"/>
          <a:stretch>
            <a:fillRect/>
          </a:stretch>
        </p:blipFill>
        <p:spPr>
          <a:xfrm>
            <a:off x="4036755" y="2526060"/>
            <a:ext cx="3751089" cy="3425994"/>
          </a:xfrm>
          <a:prstGeom prst="rect">
            <a:avLst/>
          </a:prstGeom>
        </p:spPr>
      </p:pic>
      <p:sp>
        <p:nvSpPr>
          <p:cNvPr id="9" name="テキスト ボックス 8">
            <a:extLst>
              <a:ext uri="{FF2B5EF4-FFF2-40B4-BE49-F238E27FC236}">
                <a16:creationId xmlns:a16="http://schemas.microsoft.com/office/drawing/2014/main" id="{C356C903-1A13-A1E3-D209-2F330980AA05}"/>
              </a:ext>
            </a:extLst>
          </p:cNvPr>
          <p:cNvSpPr txBox="1"/>
          <p:nvPr/>
        </p:nvSpPr>
        <p:spPr>
          <a:xfrm>
            <a:off x="1701225" y="5778447"/>
            <a:ext cx="9774113" cy="646331"/>
          </a:xfrm>
          <a:prstGeom prst="rect">
            <a:avLst/>
          </a:prstGeom>
          <a:noFill/>
        </p:spPr>
        <p:txBody>
          <a:bodyPr wrap="square" lIns="91440" tIns="45720" rIns="91440" bIns="45720" rtlCol="0" anchor="t">
            <a:spAutoFit/>
          </a:bodyPr>
          <a:lstStyle/>
          <a:p>
            <a:r>
              <a:rPr kumimoji="1" lang="ja-JP" altLang="en-US" sz="3600" dirty="0">
                <a:ea typeface="HGSSoeiKakugothicUB"/>
              </a:rPr>
              <a:t>論文　　　　　口頭発表　　　　　ポスター</a:t>
            </a:r>
            <a:endParaRPr lang="ja-JP" altLang="en-US" sz="3600" dirty="0">
              <a:ea typeface="HGSSoeiKakugothicUB"/>
            </a:endParaRPr>
          </a:p>
        </p:txBody>
      </p:sp>
    </p:spTree>
    <p:extLst>
      <p:ext uri="{BB962C8B-B14F-4D97-AF65-F5344CB8AC3E}">
        <p14:creationId xmlns:p14="http://schemas.microsoft.com/office/powerpoint/2010/main" val="3047338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1F3374-F7E3-CC30-72CB-38B7CE69F03C}"/>
              </a:ext>
            </a:extLst>
          </p:cNvPr>
          <p:cNvSpPr>
            <a:spLocks noGrp="1"/>
          </p:cNvSpPr>
          <p:nvPr>
            <p:ph type="title"/>
          </p:nvPr>
        </p:nvSpPr>
        <p:spPr/>
        <p:txBody>
          <a:bodyPr/>
          <a:lstStyle/>
          <a:p>
            <a:r>
              <a:rPr kumimoji="1" lang="ja-JP" altLang="en-US"/>
              <a:t>発表とは</a:t>
            </a:r>
          </a:p>
        </p:txBody>
      </p:sp>
      <p:sp>
        <p:nvSpPr>
          <p:cNvPr id="3" name="コンテンツ プレースホルダー 2">
            <a:extLst>
              <a:ext uri="{FF2B5EF4-FFF2-40B4-BE49-F238E27FC236}">
                <a16:creationId xmlns:a16="http://schemas.microsoft.com/office/drawing/2014/main" id="{2DC4CBDD-999B-739F-A433-6D5FA4563247}"/>
              </a:ext>
            </a:extLst>
          </p:cNvPr>
          <p:cNvSpPr>
            <a:spLocks noGrp="1"/>
          </p:cNvSpPr>
          <p:nvPr>
            <p:ph idx="1"/>
          </p:nvPr>
        </p:nvSpPr>
        <p:spPr/>
        <p:txBody>
          <a:bodyPr/>
          <a:lstStyle/>
          <a:p>
            <a:pPr marL="0" indent="0">
              <a:buNone/>
            </a:pPr>
            <a:r>
              <a:rPr kumimoji="1" lang="ja-JP" altLang="en-US" sz="3600">
                <a:latin typeface="HGS創英角ｺﾞｼｯｸUB" panose="020B0900000000000000" pitchFamily="50" charset="-128"/>
                <a:ea typeface="HGS創英角ｺﾞｼｯｸUB" panose="020B0900000000000000" pitchFamily="50" charset="-128"/>
              </a:rPr>
              <a:t>発表</a:t>
            </a:r>
            <a:endParaRPr kumimoji="1" lang="en-US" altLang="ja-JP" sz="3600">
              <a:latin typeface="HGS創英角ｺﾞｼｯｸUB" panose="020B0900000000000000" pitchFamily="50" charset="-128"/>
              <a:ea typeface="HGS創英角ｺﾞｼｯｸUB" panose="020B0900000000000000" pitchFamily="50" charset="-128"/>
            </a:endParaRPr>
          </a:p>
          <a:p>
            <a:pPr marL="0" indent="0">
              <a:buNone/>
            </a:pPr>
            <a:r>
              <a:rPr kumimoji="1" lang="ja-JP" altLang="en-US" sz="3200">
                <a:latin typeface="HGS創英角ｺﾞｼｯｸUB" panose="020B0900000000000000" pitchFamily="50" charset="-128"/>
                <a:ea typeface="HGS創英角ｺﾞｼｯｸUB" panose="020B0900000000000000" pitchFamily="50" charset="-128"/>
              </a:rPr>
              <a:t>　互いの研究の価値を認め合い、研究に価値を持たせる</a:t>
            </a:r>
            <a:endParaRPr kumimoji="1" lang="en-US" altLang="ja-JP" sz="3200">
              <a:latin typeface="HGS創英角ｺﾞｼｯｸUB" panose="020B0900000000000000" pitchFamily="50" charset="-128"/>
              <a:ea typeface="HGS創英角ｺﾞｼｯｸUB" panose="020B0900000000000000" pitchFamily="50" charset="-128"/>
            </a:endParaRPr>
          </a:p>
          <a:p>
            <a:endParaRPr kumimoji="1" lang="en-US" altLang="ja-JP" sz="2000">
              <a:latin typeface="HGS創英角ｺﾞｼｯｸUB" panose="020B0900000000000000" pitchFamily="50" charset="-128"/>
              <a:ea typeface="HGS創英角ｺﾞｼｯｸUB" panose="020B0900000000000000" pitchFamily="50" charset="-128"/>
            </a:endParaRPr>
          </a:p>
          <a:p>
            <a:pPr marL="0" indent="0">
              <a:buNone/>
            </a:pPr>
            <a:r>
              <a:rPr kumimoji="1" lang="ja-JP" altLang="en-US" sz="3600">
                <a:latin typeface="HGS創英角ｺﾞｼｯｸUB" panose="020B0900000000000000" pitchFamily="50" charset="-128"/>
                <a:ea typeface="HGS創英角ｺﾞｼｯｸUB" panose="020B0900000000000000" pitchFamily="50" charset="-128"/>
              </a:rPr>
              <a:t>発表の形態</a:t>
            </a:r>
            <a:endParaRPr kumimoji="1" lang="en-US" altLang="ja-JP" sz="3600">
              <a:latin typeface="HGS創英角ｺﾞｼｯｸUB" panose="020B0900000000000000" pitchFamily="50" charset="-128"/>
              <a:ea typeface="HGS創英角ｺﾞｼｯｸUB" panose="020B0900000000000000" pitchFamily="50" charset="-128"/>
            </a:endParaRPr>
          </a:p>
          <a:p>
            <a:pPr marL="0" indent="0">
              <a:buNone/>
            </a:pPr>
            <a:r>
              <a:rPr kumimoji="1" lang="ja-JP" altLang="en-US" sz="3200">
                <a:latin typeface="HGS創英角ｺﾞｼｯｸUB" panose="020B0900000000000000" pitchFamily="50" charset="-128"/>
                <a:ea typeface="HGS創英角ｺﾞｼｯｸUB" panose="020B0900000000000000" pitchFamily="50" charset="-128"/>
              </a:rPr>
              <a:t>　学会</a:t>
            </a:r>
            <a:r>
              <a:rPr lang="ja-JP" altLang="en-US" sz="3200">
                <a:latin typeface="HGS創英角ｺﾞｼｯｸUB" panose="020B0900000000000000" pitchFamily="50" charset="-128"/>
                <a:ea typeface="HGS創英角ｺﾞｼｯｸUB" panose="020B0900000000000000" pitchFamily="50" charset="-128"/>
              </a:rPr>
              <a:t>　</a:t>
            </a:r>
            <a:r>
              <a:rPr kumimoji="1" lang="ja-JP" altLang="en-US" sz="3200">
                <a:latin typeface="HGS創英角ｺﾞｼｯｸUB" panose="020B0900000000000000" pitchFamily="50" charset="-128"/>
                <a:ea typeface="HGS創英角ｺﾞｼｯｸUB" panose="020B0900000000000000" pitchFamily="50" charset="-128"/>
              </a:rPr>
              <a:t>発表会</a:t>
            </a:r>
            <a:r>
              <a:rPr lang="ja-JP" altLang="en-US" sz="3200">
                <a:latin typeface="HGS創英角ｺﾞｼｯｸUB" panose="020B0900000000000000" pitchFamily="50" charset="-128"/>
                <a:ea typeface="HGS創英角ｺﾞｼｯｸUB" panose="020B0900000000000000" pitchFamily="50" charset="-128"/>
              </a:rPr>
              <a:t>　</a:t>
            </a:r>
            <a:r>
              <a:rPr kumimoji="1" lang="ja-JP" altLang="en-US" sz="3200">
                <a:latin typeface="HGS創英角ｺﾞｼｯｸUB" panose="020B0900000000000000" pitchFamily="50" charset="-128"/>
                <a:ea typeface="HGS創英角ｺﾞｼｯｸUB" panose="020B0900000000000000" pitchFamily="50" charset="-128"/>
              </a:rPr>
              <a:t>ポスターセッションなど</a:t>
            </a:r>
          </a:p>
          <a:p>
            <a:pPr marL="0" indent="0">
              <a:buNone/>
            </a:pPr>
            <a:endParaRPr kumimoji="1" lang="ja-JP" altLang="en-US" sz="3600">
              <a:latin typeface="HGS創英角ｺﾞｼｯｸUB" panose="020B0900000000000000" pitchFamily="50" charset="-128"/>
              <a:ea typeface="HGS創英角ｺﾞｼｯｸUB" panose="020B0900000000000000" pitchFamily="50" charset="-128"/>
            </a:endParaRPr>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A490187F-6498-8311-4825-4EA21B0E4E33}"/>
              </a:ext>
            </a:extLst>
          </p:cNvPr>
          <p:cNvSpPr>
            <a:spLocks noGrp="1"/>
          </p:cNvSpPr>
          <p:nvPr>
            <p:ph type="sldNum" sz="quarter" idx="12"/>
          </p:nvPr>
        </p:nvSpPr>
        <p:spPr/>
        <p:txBody>
          <a:bodyPr/>
          <a:lstStyle/>
          <a:p>
            <a:fld id="{FEF2A477-D289-406F-BE62-F4222DFC4C4D}" type="slidenum">
              <a:rPr kumimoji="1" lang="ja-JP" altLang="en-US" smtClean="0"/>
              <a:t>6</a:t>
            </a:fld>
            <a:endParaRPr kumimoji="1" lang="ja-JP" altLang="en-US"/>
          </a:p>
        </p:txBody>
      </p:sp>
    </p:spTree>
    <p:extLst>
      <p:ext uri="{BB962C8B-B14F-4D97-AF65-F5344CB8AC3E}">
        <p14:creationId xmlns:p14="http://schemas.microsoft.com/office/powerpoint/2010/main" val="3595398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8244AE-602D-CE44-63B7-58C8D009AF8A}"/>
              </a:ext>
            </a:extLst>
          </p:cNvPr>
          <p:cNvSpPr>
            <a:spLocks noGrp="1"/>
          </p:cNvSpPr>
          <p:nvPr>
            <p:ph type="title"/>
          </p:nvPr>
        </p:nvSpPr>
        <p:spPr/>
        <p:txBody>
          <a:bodyPr>
            <a:normAutofit/>
          </a:bodyPr>
          <a:lstStyle/>
          <a:p>
            <a:r>
              <a:rPr lang="ja-JP" altLang="en-US" sz="4800">
                <a:solidFill>
                  <a:srgbClr val="0070C0"/>
                </a:solidFill>
              </a:rPr>
              <a:t>研究</a:t>
            </a:r>
            <a:r>
              <a:rPr kumimoji="1" lang="ja-JP" altLang="en-US" sz="4800">
                <a:solidFill>
                  <a:srgbClr val="0070C0"/>
                </a:solidFill>
              </a:rPr>
              <a:t>とはいえないもの</a:t>
            </a:r>
          </a:p>
        </p:txBody>
      </p:sp>
      <p:sp>
        <p:nvSpPr>
          <p:cNvPr id="3" name="コンテンツ プレースホルダー 2">
            <a:extLst>
              <a:ext uri="{FF2B5EF4-FFF2-40B4-BE49-F238E27FC236}">
                <a16:creationId xmlns:a16="http://schemas.microsoft.com/office/drawing/2014/main" id="{D71B4D18-E69A-CC83-E9B9-62B54B7DEF3B}"/>
              </a:ext>
            </a:extLst>
          </p:cNvPr>
          <p:cNvSpPr>
            <a:spLocks noGrp="1"/>
          </p:cNvSpPr>
          <p:nvPr>
            <p:ph idx="1"/>
          </p:nvPr>
        </p:nvSpPr>
        <p:spPr>
          <a:xfrm>
            <a:off x="838200" y="1825625"/>
            <a:ext cx="10515600" cy="4351338"/>
          </a:xfrm>
        </p:spPr>
        <p:txBody>
          <a:bodyPr>
            <a:normAutofit/>
          </a:bodyPr>
          <a:lstStyle/>
          <a:p>
            <a:pPr marL="0" indent="0" algn="ctr">
              <a:buNone/>
            </a:pPr>
            <a:r>
              <a:rPr lang="ja-JP" altLang="en-US" sz="3200">
                <a:latin typeface="HGS創英角ｺﾞｼｯｸUB" panose="020B0900000000000000" pitchFamily="50" charset="-128"/>
                <a:ea typeface="HGS創英角ｺﾞｼｯｸUB" panose="020B0900000000000000" pitchFamily="50" charset="-128"/>
              </a:rPr>
              <a:t>問題に取り組んでいないもの</a:t>
            </a:r>
            <a:endParaRPr lang="en-US" altLang="ja-JP" sz="3200">
              <a:latin typeface="HGS創英角ｺﾞｼｯｸUB" panose="020B0900000000000000" pitchFamily="50" charset="-128"/>
              <a:ea typeface="HGS創英角ｺﾞｼｯｸUB" panose="020B0900000000000000" pitchFamily="50" charset="-128"/>
            </a:endParaRPr>
          </a:p>
          <a:p>
            <a:pPr algn="ctr"/>
            <a:endParaRPr kumimoji="1" lang="en-US" altLang="ja-JP" sz="1000">
              <a:latin typeface="HGS創英角ｺﾞｼｯｸUB" panose="020B0900000000000000" pitchFamily="50" charset="-128"/>
              <a:ea typeface="HGS創英角ｺﾞｼｯｸUB" panose="020B0900000000000000" pitchFamily="50" charset="-128"/>
            </a:endParaRPr>
          </a:p>
          <a:p>
            <a:pPr marL="0" indent="0" algn="ctr">
              <a:buNone/>
            </a:pPr>
            <a:r>
              <a:rPr lang="ja-JP" altLang="en-US" sz="3200">
                <a:latin typeface="HGS創英角ｺﾞｼｯｸUB" panose="020B0900000000000000" pitchFamily="50" charset="-128"/>
                <a:ea typeface="HGS創英角ｺﾞｼｯｸUB" panose="020B0900000000000000" pitchFamily="50" charset="-128"/>
              </a:rPr>
              <a:t>問題にあたらたらないもの</a:t>
            </a:r>
            <a:endParaRPr kumimoji="1" lang="en-US" altLang="ja-JP" sz="3200">
              <a:latin typeface="HGS創英角ｺﾞｼｯｸUB" panose="020B0900000000000000" pitchFamily="50" charset="-128"/>
              <a:ea typeface="HGS創英角ｺﾞｼｯｸUB" panose="020B0900000000000000" pitchFamily="50" charset="-128"/>
            </a:endParaRPr>
          </a:p>
          <a:p>
            <a:pPr marL="0" indent="0" algn="ctr">
              <a:buNone/>
            </a:pPr>
            <a:r>
              <a:rPr kumimoji="1" lang="ja-JP" altLang="en-US" sz="5400"/>
              <a:t>⇓</a:t>
            </a:r>
            <a:endParaRPr kumimoji="1" lang="en-US" altLang="ja-JP" sz="5400"/>
          </a:p>
          <a:p>
            <a:pPr marL="0" indent="0" algn="ctr">
              <a:buNone/>
            </a:pPr>
            <a:r>
              <a:rPr kumimoji="1" lang="ja-JP" altLang="en-US" sz="3200">
                <a:latin typeface="HGS創英角ｺﾞｼｯｸUB" panose="020B0900000000000000" pitchFamily="50" charset="-128"/>
                <a:ea typeface="HGS創英角ｺﾞｼｯｸUB" panose="020B0900000000000000" pitchFamily="50" charset="-128"/>
              </a:rPr>
              <a:t>どの工程においても問題を解決することに重点を置こう</a:t>
            </a:r>
          </a:p>
          <a:p>
            <a:pPr marL="0" indent="0">
              <a:buNone/>
            </a:pPr>
            <a:endParaRPr kumimoji="1" lang="ja-JP" altLang="en-US" sz="3200"/>
          </a:p>
        </p:txBody>
      </p:sp>
      <p:sp>
        <p:nvSpPr>
          <p:cNvPr id="4" name="スライド番号プレースホルダー 3">
            <a:extLst>
              <a:ext uri="{FF2B5EF4-FFF2-40B4-BE49-F238E27FC236}">
                <a16:creationId xmlns:a16="http://schemas.microsoft.com/office/drawing/2014/main" id="{A46A40C7-99DD-50F7-80AE-A89D39EA43A9}"/>
              </a:ext>
            </a:extLst>
          </p:cNvPr>
          <p:cNvSpPr>
            <a:spLocks noGrp="1"/>
          </p:cNvSpPr>
          <p:nvPr>
            <p:ph type="sldNum" sz="quarter" idx="12"/>
          </p:nvPr>
        </p:nvSpPr>
        <p:spPr/>
        <p:txBody>
          <a:bodyPr/>
          <a:lstStyle/>
          <a:p>
            <a:fld id="{FEF2A477-D289-406F-BE62-F4222DFC4C4D}" type="slidenum">
              <a:rPr kumimoji="1" lang="ja-JP" altLang="en-US" smtClean="0"/>
              <a:t>7</a:t>
            </a:fld>
            <a:endParaRPr kumimoji="1" lang="ja-JP" altLang="en-US"/>
          </a:p>
        </p:txBody>
      </p:sp>
    </p:spTree>
    <p:extLst>
      <p:ext uri="{BB962C8B-B14F-4D97-AF65-F5344CB8AC3E}">
        <p14:creationId xmlns:p14="http://schemas.microsoft.com/office/powerpoint/2010/main" val="2031406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031616-0F62-8411-8C19-F58AEF2EEA81}"/>
              </a:ext>
            </a:extLst>
          </p:cNvPr>
          <p:cNvSpPr>
            <a:spLocks noGrp="1"/>
          </p:cNvSpPr>
          <p:nvPr>
            <p:ph type="title"/>
          </p:nvPr>
        </p:nvSpPr>
        <p:spPr/>
        <p:txBody>
          <a:bodyPr>
            <a:normAutofit/>
          </a:bodyPr>
          <a:lstStyle/>
          <a:p>
            <a:r>
              <a:rPr kumimoji="1" lang="ja-JP" altLang="en-US" sz="4800">
                <a:solidFill>
                  <a:srgbClr val="0070C0"/>
                </a:solidFill>
              </a:rPr>
              <a:t>自分の興味を他者の興味に</a:t>
            </a:r>
          </a:p>
        </p:txBody>
      </p:sp>
      <p:sp>
        <p:nvSpPr>
          <p:cNvPr id="3" name="コンテンツ プレースホルダー 2">
            <a:extLst>
              <a:ext uri="{FF2B5EF4-FFF2-40B4-BE49-F238E27FC236}">
                <a16:creationId xmlns:a16="http://schemas.microsoft.com/office/drawing/2014/main" id="{F9DE9B6D-812B-8D34-450E-083BD96F5F66}"/>
              </a:ext>
            </a:extLst>
          </p:cNvPr>
          <p:cNvSpPr>
            <a:spLocks noGrp="1"/>
          </p:cNvSpPr>
          <p:nvPr>
            <p:ph idx="1"/>
          </p:nvPr>
        </p:nvSpPr>
        <p:spPr/>
        <p:txBody>
          <a:bodyPr/>
          <a:lstStyle/>
          <a:p>
            <a:pPr marL="0" indent="0" algn="ctr">
              <a:buNone/>
            </a:pPr>
            <a:r>
              <a:rPr kumimoji="1" lang="ja-JP" altLang="en-US" sz="3200">
                <a:latin typeface="HGS創英角ｺﾞｼｯｸUB" panose="020B0900000000000000" pitchFamily="50" charset="-128"/>
                <a:ea typeface="HGS創英角ｺﾞｼｯｸUB" panose="020B0900000000000000" pitchFamily="50" charset="-128"/>
              </a:rPr>
              <a:t>研究のスタート地点は問題に興味を持つ</a:t>
            </a:r>
            <a:endParaRPr kumimoji="1" lang="en-US" altLang="ja-JP" sz="3200">
              <a:latin typeface="HGS創英角ｺﾞｼｯｸUB" panose="020B0900000000000000" pitchFamily="50" charset="-128"/>
              <a:ea typeface="HGS創英角ｺﾞｼｯｸUB" panose="020B0900000000000000" pitchFamily="50" charset="-128"/>
            </a:endParaRPr>
          </a:p>
          <a:p>
            <a:pPr marL="0" indent="0" algn="ctr">
              <a:buNone/>
            </a:pPr>
            <a:r>
              <a:rPr lang="ja-JP" altLang="en-US" sz="5400">
                <a:latin typeface="HGS創英角ｺﾞｼｯｸUB" panose="020B0900000000000000" pitchFamily="50" charset="-128"/>
                <a:ea typeface="HGS創英角ｺﾞｼｯｸUB" panose="020B0900000000000000" pitchFamily="50" charset="-128"/>
              </a:rPr>
              <a:t>⇓</a:t>
            </a:r>
            <a:endParaRPr lang="en-US" altLang="ja-JP" sz="5400">
              <a:latin typeface="HGS創英角ｺﾞｼｯｸUB" panose="020B0900000000000000" pitchFamily="50" charset="-128"/>
              <a:ea typeface="HGS創英角ｺﾞｼｯｸUB" panose="020B0900000000000000" pitchFamily="50" charset="-128"/>
            </a:endParaRPr>
          </a:p>
          <a:p>
            <a:pPr marL="0" indent="0" algn="ctr">
              <a:buNone/>
            </a:pPr>
            <a:r>
              <a:rPr kumimoji="1" lang="ja-JP" altLang="en-US" sz="3200">
                <a:latin typeface="HGS創英角ｺﾞｼｯｸUB" panose="020B0900000000000000" pitchFamily="50" charset="-128"/>
                <a:ea typeface="HGS創英角ｺﾞｼｯｸUB" panose="020B0900000000000000" pitchFamily="50" charset="-128"/>
              </a:rPr>
              <a:t>発表する際には他人に見せるため、</a:t>
            </a:r>
            <a:endParaRPr kumimoji="1" lang="en-US" altLang="ja-JP" sz="3200">
              <a:latin typeface="HGS創英角ｺﾞｼｯｸUB" panose="020B0900000000000000" pitchFamily="50" charset="-128"/>
              <a:ea typeface="HGS創英角ｺﾞｼｯｸUB" panose="020B0900000000000000" pitchFamily="50" charset="-128"/>
            </a:endParaRPr>
          </a:p>
          <a:p>
            <a:pPr marL="0" indent="0" algn="ctr">
              <a:buNone/>
            </a:pPr>
            <a:r>
              <a:rPr kumimoji="1" lang="ja-JP" altLang="en-US" sz="3200">
                <a:latin typeface="HGS創英角ｺﾞｼｯｸUB" panose="020B0900000000000000" pitchFamily="50" charset="-128"/>
                <a:ea typeface="HGS創英角ｺﾞｼｯｸUB" panose="020B0900000000000000" pitchFamily="50" charset="-128"/>
              </a:rPr>
              <a:t>他人にも興味をもってもらう</a:t>
            </a:r>
            <a:endParaRPr kumimoji="1" lang="en-US" altLang="ja-JP" sz="3200">
              <a:latin typeface="HGS創英角ｺﾞｼｯｸUB" panose="020B0900000000000000" pitchFamily="50" charset="-128"/>
              <a:ea typeface="HGS創英角ｺﾞｼｯｸUB" panose="020B0900000000000000" pitchFamily="50" charset="-128"/>
            </a:endParaRPr>
          </a:p>
          <a:p>
            <a:pPr marL="0" indent="0" algn="ctr">
              <a:buNone/>
            </a:pPr>
            <a:r>
              <a:rPr lang="ja-JP" altLang="en-US" sz="5400">
                <a:latin typeface="HGS創英角ｺﾞｼｯｸUB" panose="020B0900000000000000" pitchFamily="50" charset="-128"/>
                <a:ea typeface="HGS創英角ｺﾞｼｯｸUB" panose="020B0900000000000000" pitchFamily="50" charset="-128"/>
              </a:rPr>
              <a:t>⇓</a:t>
            </a:r>
            <a:endParaRPr kumimoji="1" lang="ja-JP" altLang="en-US" sz="5400">
              <a:latin typeface="HGS創英角ｺﾞｼｯｸUB" panose="020B0900000000000000" pitchFamily="50" charset="-128"/>
              <a:ea typeface="HGS創英角ｺﾞｼｯｸUB" panose="020B0900000000000000" pitchFamily="50" charset="-128"/>
            </a:endParaRPr>
          </a:p>
          <a:p>
            <a:pPr marL="0" indent="0" algn="ctr">
              <a:buNone/>
            </a:pPr>
            <a:r>
              <a:rPr kumimoji="1" lang="ja-JP" altLang="en-US" sz="3600">
                <a:latin typeface="HGS創英角ｺﾞｼｯｸUB" panose="020B0900000000000000" pitchFamily="50" charset="-128"/>
                <a:ea typeface="HGS創英角ｺﾞｼｯｸUB" panose="020B0900000000000000" pitchFamily="50" charset="-128"/>
              </a:rPr>
              <a:t>どうすればよいのか？</a:t>
            </a:r>
            <a:endParaRPr kumimoji="1" lang="en-US" altLang="ja-JP" sz="3600">
              <a:latin typeface="HGS創英角ｺﾞｼｯｸUB" panose="020B0900000000000000" pitchFamily="50" charset="-128"/>
              <a:ea typeface="HGS創英角ｺﾞｼｯｸUB" panose="020B0900000000000000" pitchFamily="50" charset="-128"/>
            </a:endParaRPr>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6D26826A-EF56-D3E4-AFBB-5E02FD17171E}"/>
              </a:ext>
            </a:extLst>
          </p:cNvPr>
          <p:cNvSpPr>
            <a:spLocks noGrp="1"/>
          </p:cNvSpPr>
          <p:nvPr>
            <p:ph type="sldNum" sz="quarter" idx="12"/>
          </p:nvPr>
        </p:nvSpPr>
        <p:spPr/>
        <p:txBody>
          <a:bodyPr/>
          <a:lstStyle/>
          <a:p>
            <a:fld id="{FEF2A477-D289-406F-BE62-F4222DFC4C4D}" type="slidenum">
              <a:rPr kumimoji="1" lang="ja-JP" altLang="en-US" smtClean="0"/>
              <a:t>8</a:t>
            </a:fld>
            <a:endParaRPr kumimoji="1" lang="ja-JP" altLang="en-US"/>
          </a:p>
        </p:txBody>
      </p:sp>
    </p:spTree>
    <p:extLst>
      <p:ext uri="{BB962C8B-B14F-4D97-AF65-F5344CB8AC3E}">
        <p14:creationId xmlns:p14="http://schemas.microsoft.com/office/powerpoint/2010/main" val="2673170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5400F2-1BE0-A2E0-D163-946A60B9AD0B}"/>
              </a:ext>
            </a:extLst>
          </p:cNvPr>
          <p:cNvSpPr>
            <a:spLocks noGrp="1"/>
          </p:cNvSpPr>
          <p:nvPr>
            <p:ph type="title"/>
          </p:nvPr>
        </p:nvSpPr>
        <p:spPr/>
        <p:txBody>
          <a:bodyPr/>
          <a:lstStyle/>
          <a:p>
            <a:r>
              <a:rPr kumimoji="1" lang="ja-JP" altLang="en-US"/>
              <a:t>他者の興味にするために</a:t>
            </a:r>
          </a:p>
        </p:txBody>
      </p:sp>
      <p:sp>
        <p:nvSpPr>
          <p:cNvPr id="3" name="コンテンツ プレースホルダー 2">
            <a:extLst>
              <a:ext uri="{FF2B5EF4-FFF2-40B4-BE49-F238E27FC236}">
                <a16:creationId xmlns:a16="http://schemas.microsoft.com/office/drawing/2014/main" id="{37AB7AAF-E3CE-D519-9719-59978075CB8B}"/>
              </a:ext>
            </a:extLst>
          </p:cNvPr>
          <p:cNvSpPr>
            <a:spLocks noGrp="1"/>
          </p:cNvSpPr>
          <p:nvPr>
            <p:ph idx="1"/>
          </p:nvPr>
        </p:nvSpPr>
        <p:spPr>
          <a:xfrm>
            <a:off x="838200" y="1825625"/>
            <a:ext cx="10515600" cy="4895850"/>
          </a:xfrm>
        </p:spPr>
        <p:txBody>
          <a:bodyPr>
            <a:normAutofit/>
          </a:bodyPr>
          <a:lstStyle/>
          <a:p>
            <a:pPr marL="0" indent="0" algn="ctr">
              <a:buNone/>
            </a:pPr>
            <a:r>
              <a:rPr lang="ja-JP" altLang="en-US" sz="3200">
                <a:latin typeface="HGSSoeiKakugothicUB"/>
                <a:ea typeface="HGSSoeiKakugothicUB"/>
              </a:rPr>
              <a:t>やることを伝える＋理由（問題＋問題の理由）</a:t>
            </a:r>
            <a:endParaRPr lang="en-US" altLang="ja-JP" sz="3200">
              <a:latin typeface="HGSSoeiKakugothicUB"/>
              <a:ea typeface="HGSSoeiKakugothicUB"/>
            </a:endParaRPr>
          </a:p>
          <a:p>
            <a:endParaRPr lang="en-US" altLang="ja-JP" sz="3200">
              <a:latin typeface="HGSSoeiKakugothicUB"/>
              <a:ea typeface="HGSSoeiKakugothicUB"/>
            </a:endParaRPr>
          </a:p>
          <a:p>
            <a:endParaRPr lang="en-US" altLang="ja-JP" sz="3200">
              <a:latin typeface="HGSSoeiKakugothicUB"/>
              <a:ea typeface="HGSSoeiKakugothicUB"/>
            </a:endParaRPr>
          </a:p>
          <a:p>
            <a:endParaRPr lang="en-US" altLang="ja-JP" sz="3200">
              <a:latin typeface="HGSSoeiKakugothicUB"/>
              <a:ea typeface="HGSSoeiKakugothicUB"/>
            </a:endParaRPr>
          </a:p>
          <a:p>
            <a:endParaRPr lang="en-US" altLang="ja-JP" sz="3200">
              <a:latin typeface="HGSSoeiKakugothicUB"/>
              <a:ea typeface="HGSSoeiKakugothicUB"/>
            </a:endParaRPr>
          </a:p>
          <a:p>
            <a:pPr marL="0" indent="0">
              <a:buNone/>
            </a:pPr>
            <a:endParaRPr lang="en-US" altLang="ja-JP" sz="3200">
              <a:latin typeface="HGSSoeiKakugothicUB"/>
              <a:ea typeface="HGSSoeiKakugothicUB"/>
            </a:endParaRPr>
          </a:p>
          <a:p>
            <a:pPr marL="0" indent="0" algn="ctr">
              <a:buNone/>
            </a:pPr>
            <a:r>
              <a:rPr kumimoji="1" lang="ja-JP" altLang="en-US" sz="3200">
                <a:latin typeface="HGSSoeiKakugothicUB"/>
                <a:ea typeface="HGSSoeiKakugothicUB"/>
              </a:rPr>
              <a:t>取り組む理由で相手をシッカリ納得させること</a:t>
            </a:r>
            <a:endParaRPr lang="ja-JP" altLang="en-US" sz="3200">
              <a:latin typeface="HGSSoeiKakugothicUB"/>
              <a:ea typeface="HGSSoeiKakugothicUB"/>
            </a:endParaRPr>
          </a:p>
          <a:p>
            <a:endParaRPr kumimoji="1" lang="ja-JP" altLang="en-US"/>
          </a:p>
        </p:txBody>
      </p:sp>
      <p:sp>
        <p:nvSpPr>
          <p:cNvPr id="4" name="スライド番号プレースホルダー 3">
            <a:extLst>
              <a:ext uri="{FF2B5EF4-FFF2-40B4-BE49-F238E27FC236}">
                <a16:creationId xmlns:a16="http://schemas.microsoft.com/office/drawing/2014/main" id="{049F8A6C-062D-B5D5-8BB1-D3B1A421B072}"/>
              </a:ext>
            </a:extLst>
          </p:cNvPr>
          <p:cNvSpPr>
            <a:spLocks noGrp="1"/>
          </p:cNvSpPr>
          <p:nvPr>
            <p:ph type="sldNum" sz="quarter" idx="12"/>
          </p:nvPr>
        </p:nvSpPr>
        <p:spPr/>
        <p:txBody>
          <a:bodyPr/>
          <a:lstStyle/>
          <a:p>
            <a:fld id="{FEF2A477-D289-406F-BE62-F4222DFC4C4D}" type="slidenum">
              <a:rPr kumimoji="1" lang="ja-JP" altLang="en-US" smtClean="0"/>
              <a:t>9</a:t>
            </a:fld>
            <a:endParaRPr kumimoji="1" lang="ja-JP" altLang="en-US"/>
          </a:p>
        </p:txBody>
      </p:sp>
      <p:sp>
        <p:nvSpPr>
          <p:cNvPr id="5" name="テキスト ボックス 4">
            <a:extLst>
              <a:ext uri="{FF2B5EF4-FFF2-40B4-BE49-F238E27FC236}">
                <a16:creationId xmlns:a16="http://schemas.microsoft.com/office/drawing/2014/main" id="{07A12FC4-5C5B-FD58-F914-6CE28ADC848D}"/>
              </a:ext>
            </a:extLst>
          </p:cNvPr>
          <p:cNvSpPr txBox="1"/>
          <p:nvPr/>
        </p:nvSpPr>
        <p:spPr>
          <a:xfrm>
            <a:off x="185928" y="2753231"/>
            <a:ext cx="5126735" cy="2000548"/>
          </a:xfrm>
          <a:custGeom>
            <a:avLst/>
            <a:gdLst>
              <a:gd name="csX0" fmla="*/ 0 w 5126735"/>
              <a:gd name="csY0" fmla="*/ 0 h 2000548"/>
              <a:gd name="csX1" fmla="*/ 743377 w 5126735"/>
              <a:gd name="csY1" fmla="*/ 0 h 2000548"/>
              <a:gd name="csX2" fmla="*/ 1230416 w 5126735"/>
              <a:gd name="csY2" fmla="*/ 0 h 2000548"/>
              <a:gd name="csX3" fmla="*/ 1819991 w 5126735"/>
              <a:gd name="csY3" fmla="*/ 0 h 2000548"/>
              <a:gd name="csX4" fmla="*/ 2409565 w 5126735"/>
              <a:gd name="csY4" fmla="*/ 0 h 2000548"/>
              <a:gd name="csX5" fmla="*/ 2896605 w 5126735"/>
              <a:gd name="csY5" fmla="*/ 0 h 2000548"/>
              <a:gd name="csX6" fmla="*/ 3588715 w 5126735"/>
              <a:gd name="csY6" fmla="*/ 0 h 2000548"/>
              <a:gd name="csX7" fmla="*/ 4229556 w 5126735"/>
              <a:gd name="csY7" fmla="*/ 0 h 2000548"/>
              <a:gd name="csX8" fmla="*/ 5126735 w 5126735"/>
              <a:gd name="csY8" fmla="*/ 0 h 2000548"/>
              <a:gd name="csX9" fmla="*/ 5126735 w 5126735"/>
              <a:gd name="csY9" fmla="*/ 606833 h 2000548"/>
              <a:gd name="csX10" fmla="*/ 5126735 w 5126735"/>
              <a:gd name="csY10" fmla="*/ 1253677 h 2000548"/>
              <a:gd name="csX11" fmla="*/ 5126735 w 5126735"/>
              <a:gd name="csY11" fmla="*/ 2000548 h 2000548"/>
              <a:gd name="csX12" fmla="*/ 4434626 w 5126735"/>
              <a:gd name="csY12" fmla="*/ 2000548 h 2000548"/>
              <a:gd name="csX13" fmla="*/ 3947586 w 5126735"/>
              <a:gd name="csY13" fmla="*/ 2000548 h 2000548"/>
              <a:gd name="csX14" fmla="*/ 3409279 w 5126735"/>
              <a:gd name="csY14" fmla="*/ 2000548 h 2000548"/>
              <a:gd name="csX15" fmla="*/ 2819704 w 5126735"/>
              <a:gd name="csY15" fmla="*/ 2000548 h 2000548"/>
              <a:gd name="csX16" fmla="*/ 2281397 w 5126735"/>
              <a:gd name="csY16" fmla="*/ 2000548 h 2000548"/>
              <a:gd name="csX17" fmla="*/ 1691823 w 5126735"/>
              <a:gd name="csY17" fmla="*/ 2000548 h 2000548"/>
              <a:gd name="csX18" fmla="*/ 1153515 w 5126735"/>
              <a:gd name="csY18" fmla="*/ 2000548 h 2000548"/>
              <a:gd name="csX19" fmla="*/ 563941 w 5126735"/>
              <a:gd name="csY19" fmla="*/ 2000548 h 2000548"/>
              <a:gd name="csX20" fmla="*/ 0 w 5126735"/>
              <a:gd name="csY20" fmla="*/ 2000548 h 2000548"/>
              <a:gd name="csX21" fmla="*/ 0 w 5126735"/>
              <a:gd name="csY21" fmla="*/ 1333699 h 2000548"/>
              <a:gd name="csX22" fmla="*/ 0 w 5126735"/>
              <a:gd name="csY22" fmla="*/ 646844 h 2000548"/>
              <a:gd name="csX23" fmla="*/ 0 w 5126735"/>
              <a:gd name="csY23" fmla="*/ 0 h 20005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126735" h="2000548" extrusionOk="0">
                <a:moveTo>
                  <a:pt x="0" y="0"/>
                </a:moveTo>
                <a:cubicBezTo>
                  <a:pt x="221362" y="9490"/>
                  <a:pt x="531332" y="7946"/>
                  <a:pt x="743377" y="0"/>
                </a:cubicBezTo>
                <a:cubicBezTo>
                  <a:pt x="955422" y="-7946"/>
                  <a:pt x="987343" y="2629"/>
                  <a:pt x="1230416" y="0"/>
                </a:cubicBezTo>
                <a:cubicBezTo>
                  <a:pt x="1473489" y="-2629"/>
                  <a:pt x="1675146" y="-2721"/>
                  <a:pt x="1819991" y="0"/>
                </a:cubicBezTo>
                <a:cubicBezTo>
                  <a:pt x="1964836" y="2721"/>
                  <a:pt x="2115196" y="-5344"/>
                  <a:pt x="2409565" y="0"/>
                </a:cubicBezTo>
                <a:cubicBezTo>
                  <a:pt x="2703934" y="5344"/>
                  <a:pt x="2704950" y="-9900"/>
                  <a:pt x="2896605" y="0"/>
                </a:cubicBezTo>
                <a:cubicBezTo>
                  <a:pt x="3088260" y="9900"/>
                  <a:pt x="3333038" y="18665"/>
                  <a:pt x="3588715" y="0"/>
                </a:cubicBezTo>
                <a:cubicBezTo>
                  <a:pt x="3844392" y="-18665"/>
                  <a:pt x="3951972" y="5438"/>
                  <a:pt x="4229556" y="0"/>
                </a:cubicBezTo>
                <a:cubicBezTo>
                  <a:pt x="4507140" y="-5438"/>
                  <a:pt x="4907846" y="-34704"/>
                  <a:pt x="5126735" y="0"/>
                </a:cubicBezTo>
                <a:cubicBezTo>
                  <a:pt x="5096758" y="163828"/>
                  <a:pt x="5110003" y="431247"/>
                  <a:pt x="5126735" y="606833"/>
                </a:cubicBezTo>
                <a:cubicBezTo>
                  <a:pt x="5143467" y="782419"/>
                  <a:pt x="5113603" y="1036598"/>
                  <a:pt x="5126735" y="1253677"/>
                </a:cubicBezTo>
                <a:cubicBezTo>
                  <a:pt x="5139867" y="1470756"/>
                  <a:pt x="5146804" y="1738862"/>
                  <a:pt x="5126735" y="2000548"/>
                </a:cubicBezTo>
                <a:cubicBezTo>
                  <a:pt x="4837319" y="2003212"/>
                  <a:pt x="4672943" y="1970224"/>
                  <a:pt x="4434626" y="2000548"/>
                </a:cubicBezTo>
                <a:cubicBezTo>
                  <a:pt x="4196309" y="2030872"/>
                  <a:pt x="4115931" y="2013677"/>
                  <a:pt x="3947586" y="2000548"/>
                </a:cubicBezTo>
                <a:cubicBezTo>
                  <a:pt x="3779241" y="1987419"/>
                  <a:pt x="3607555" y="2024282"/>
                  <a:pt x="3409279" y="2000548"/>
                </a:cubicBezTo>
                <a:cubicBezTo>
                  <a:pt x="3211003" y="1976814"/>
                  <a:pt x="3053128" y="2018412"/>
                  <a:pt x="2819704" y="2000548"/>
                </a:cubicBezTo>
                <a:cubicBezTo>
                  <a:pt x="2586280" y="1982684"/>
                  <a:pt x="2418000" y="2009113"/>
                  <a:pt x="2281397" y="2000548"/>
                </a:cubicBezTo>
                <a:cubicBezTo>
                  <a:pt x="2144794" y="1991983"/>
                  <a:pt x="1976533" y="2001850"/>
                  <a:pt x="1691823" y="2000548"/>
                </a:cubicBezTo>
                <a:cubicBezTo>
                  <a:pt x="1407113" y="1999246"/>
                  <a:pt x="1371115" y="1992486"/>
                  <a:pt x="1153515" y="2000548"/>
                </a:cubicBezTo>
                <a:cubicBezTo>
                  <a:pt x="935915" y="2008610"/>
                  <a:pt x="757864" y="1973117"/>
                  <a:pt x="563941" y="2000548"/>
                </a:cubicBezTo>
                <a:cubicBezTo>
                  <a:pt x="370018" y="2027979"/>
                  <a:pt x="202403" y="2009844"/>
                  <a:pt x="0" y="2000548"/>
                </a:cubicBezTo>
                <a:cubicBezTo>
                  <a:pt x="25838" y="1721556"/>
                  <a:pt x="31361" y="1568505"/>
                  <a:pt x="0" y="1333699"/>
                </a:cubicBezTo>
                <a:cubicBezTo>
                  <a:pt x="-31361" y="1098893"/>
                  <a:pt x="27651" y="806557"/>
                  <a:pt x="0" y="646844"/>
                </a:cubicBezTo>
                <a:cubicBezTo>
                  <a:pt x="-27651" y="487131"/>
                  <a:pt x="19284" y="253968"/>
                  <a:pt x="0" y="0"/>
                </a:cubicBezTo>
                <a:close/>
              </a:path>
            </a:pathLst>
          </a:custGeom>
          <a:noFill/>
          <a:ln w="38100">
            <a:solidFill>
              <a:srgbClr val="0070C0"/>
            </a:solidFill>
            <a:extLst>
              <a:ext uri="{C807C97D-BFC1-408E-A445-0C87EB9F89A2}">
                <ask:lineSketchStyleProps xmlns:ask="http://schemas.microsoft.com/office/drawing/2018/sketchyshapes" sd="414578267">
                  <a:prstGeom prst="rect">
                    <a:avLst/>
                  </a:prstGeom>
                  <ask:type>
                    <ask:lineSketchFreehand/>
                  </ask:type>
                </ask:lineSketchStyleProps>
              </a:ext>
            </a:extLst>
          </a:ln>
        </p:spPr>
        <p:txBody>
          <a:bodyPr wrap="square" lIns="91440" tIns="45720" rIns="91440" bIns="45720" rtlCol="0" anchor="t">
            <a:spAutoFit/>
          </a:bodyPr>
          <a:lstStyle/>
          <a:p>
            <a:r>
              <a:rPr lang="ja-JP" altLang="en-US" sz="2800">
                <a:latin typeface="HGSSoeiKakugothicUB"/>
                <a:ea typeface="HGSSoeiKakugothicUB"/>
              </a:rPr>
              <a:t>働かない人を働かせるとき</a:t>
            </a:r>
            <a:endParaRPr lang="en-US" altLang="ja-JP" sz="2800">
              <a:latin typeface="HGSSoeiKakugothicUB"/>
              <a:ea typeface="HGSSoeiKakugothicUB"/>
            </a:endParaRPr>
          </a:p>
          <a:p>
            <a:r>
              <a:rPr lang="ja-JP" altLang="en-US" sz="2400">
                <a:latin typeface="HGSSoeiKakugothicUB"/>
                <a:ea typeface="HGSSoeiKakugothicUB"/>
              </a:rPr>
              <a:t>①何</a:t>
            </a:r>
            <a:r>
              <a:rPr kumimoji="1" lang="ja-JP" altLang="en-US" sz="2400">
                <a:latin typeface="HGSSoeiKakugothicUB"/>
                <a:ea typeface="HGSSoeiKakugothicUB"/>
              </a:rPr>
              <a:t>をする→働く</a:t>
            </a:r>
            <a:endParaRPr lang="en-US" altLang="ja-JP" sz="2400">
              <a:latin typeface="HGSSoeiKakugothicUB"/>
              <a:ea typeface="HGSSoeiKakugothicUB"/>
            </a:endParaRPr>
          </a:p>
          <a:p>
            <a:r>
              <a:rPr lang="ja-JP" altLang="en-US" sz="2400">
                <a:latin typeface="HGSSoeiKakugothicUB"/>
                <a:ea typeface="HGSSoeiKakugothicUB"/>
              </a:rPr>
              <a:t>②どうしてそれをするのか</a:t>
            </a:r>
            <a:endParaRPr lang="en-US" altLang="ja-JP" sz="2400">
              <a:latin typeface="HGSSoeiKakugothicUB"/>
              <a:ea typeface="HGSSoeiKakugothicUB"/>
            </a:endParaRPr>
          </a:p>
          <a:p>
            <a:r>
              <a:rPr lang="ja-JP" altLang="en-US" sz="2400">
                <a:latin typeface="HGSSoeiKakugothicUB"/>
                <a:ea typeface="HGSSoeiKakugothicUB"/>
              </a:rPr>
              <a:t>・どういう問題→金がない</a:t>
            </a:r>
            <a:endParaRPr lang="en-US" altLang="ja-JP" sz="2400">
              <a:latin typeface="HGSSoeiKakugothicUB"/>
              <a:ea typeface="HGSSoeiKakugothicUB"/>
            </a:endParaRPr>
          </a:p>
          <a:p>
            <a:r>
              <a:rPr lang="ja-JP" altLang="en-US" sz="2400">
                <a:latin typeface="HGSSoeiKakugothicUB"/>
                <a:ea typeface="HGSSoeiKakugothicUB"/>
              </a:rPr>
              <a:t>・取り組む理由→生活が豊かになる</a:t>
            </a:r>
            <a:endParaRPr lang="en-US" altLang="ja-JP" sz="2400">
              <a:latin typeface="HGSSoeiKakugothicUB"/>
              <a:ea typeface="HGSSoeiKakugothicUB"/>
            </a:endParaRPr>
          </a:p>
        </p:txBody>
      </p:sp>
      <p:sp>
        <p:nvSpPr>
          <p:cNvPr id="6" name="テキスト ボックス 5">
            <a:extLst>
              <a:ext uri="{FF2B5EF4-FFF2-40B4-BE49-F238E27FC236}">
                <a16:creationId xmlns:a16="http://schemas.microsoft.com/office/drawing/2014/main" id="{41108A5A-D904-752E-B733-CB71C056F7FF}"/>
              </a:ext>
            </a:extLst>
          </p:cNvPr>
          <p:cNvSpPr txBox="1"/>
          <p:nvPr/>
        </p:nvSpPr>
        <p:spPr>
          <a:xfrm>
            <a:off x="6501384" y="2753231"/>
            <a:ext cx="5504688" cy="2000548"/>
          </a:xfrm>
          <a:custGeom>
            <a:avLst/>
            <a:gdLst>
              <a:gd name="csX0" fmla="*/ 0 w 5504688"/>
              <a:gd name="csY0" fmla="*/ 0 h 2000548"/>
              <a:gd name="csX1" fmla="*/ 688086 w 5504688"/>
              <a:gd name="csY1" fmla="*/ 0 h 2000548"/>
              <a:gd name="csX2" fmla="*/ 1211031 w 5504688"/>
              <a:gd name="csY2" fmla="*/ 0 h 2000548"/>
              <a:gd name="csX3" fmla="*/ 1899117 w 5504688"/>
              <a:gd name="csY3" fmla="*/ 0 h 2000548"/>
              <a:gd name="csX4" fmla="*/ 2642250 w 5504688"/>
              <a:gd name="csY4" fmla="*/ 0 h 2000548"/>
              <a:gd name="csX5" fmla="*/ 3330336 w 5504688"/>
              <a:gd name="csY5" fmla="*/ 0 h 2000548"/>
              <a:gd name="csX6" fmla="*/ 4073469 w 5504688"/>
              <a:gd name="csY6" fmla="*/ 0 h 2000548"/>
              <a:gd name="csX7" fmla="*/ 4761555 w 5504688"/>
              <a:gd name="csY7" fmla="*/ 0 h 2000548"/>
              <a:gd name="csX8" fmla="*/ 5504688 w 5504688"/>
              <a:gd name="csY8" fmla="*/ 0 h 2000548"/>
              <a:gd name="csX9" fmla="*/ 5504688 w 5504688"/>
              <a:gd name="csY9" fmla="*/ 606833 h 2000548"/>
              <a:gd name="csX10" fmla="*/ 5504688 w 5504688"/>
              <a:gd name="csY10" fmla="*/ 1253677 h 2000548"/>
              <a:gd name="csX11" fmla="*/ 5504688 w 5504688"/>
              <a:gd name="csY11" fmla="*/ 2000548 h 2000548"/>
              <a:gd name="csX12" fmla="*/ 4816602 w 5504688"/>
              <a:gd name="csY12" fmla="*/ 2000548 h 2000548"/>
              <a:gd name="csX13" fmla="*/ 4073469 w 5504688"/>
              <a:gd name="csY13" fmla="*/ 2000548 h 2000548"/>
              <a:gd name="csX14" fmla="*/ 3330336 w 5504688"/>
              <a:gd name="csY14" fmla="*/ 2000548 h 2000548"/>
              <a:gd name="csX15" fmla="*/ 2642250 w 5504688"/>
              <a:gd name="csY15" fmla="*/ 2000548 h 2000548"/>
              <a:gd name="csX16" fmla="*/ 2064258 w 5504688"/>
              <a:gd name="csY16" fmla="*/ 2000548 h 2000548"/>
              <a:gd name="csX17" fmla="*/ 1431219 w 5504688"/>
              <a:gd name="csY17" fmla="*/ 2000548 h 2000548"/>
              <a:gd name="csX18" fmla="*/ 853227 w 5504688"/>
              <a:gd name="csY18" fmla="*/ 2000548 h 2000548"/>
              <a:gd name="csX19" fmla="*/ 0 w 5504688"/>
              <a:gd name="csY19" fmla="*/ 2000548 h 2000548"/>
              <a:gd name="csX20" fmla="*/ 0 w 5504688"/>
              <a:gd name="csY20" fmla="*/ 1393715 h 2000548"/>
              <a:gd name="csX21" fmla="*/ 0 w 5504688"/>
              <a:gd name="csY21" fmla="*/ 726866 h 2000548"/>
              <a:gd name="csX22" fmla="*/ 0 w 5504688"/>
              <a:gd name="csY22" fmla="*/ 0 h 20005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504688" h="2000548" extrusionOk="0">
                <a:moveTo>
                  <a:pt x="0" y="0"/>
                </a:moveTo>
                <a:cubicBezTo>
                  <a:pt x="214301" y="-7795"/>
                  <a:pt x="459828" y="-7599"/>
                  <a:pt x="688086" y="0"/>
                </a:cubicBezTo>
                <a:cubicBezTo>
                  <a:pt x="916344" y="7599"/>
                  <a:pt x="1097863" y="12983"/>
                  <a:pt x="1211031" y="0"/>
                </a:cubicBezTo>
                <a:cubicBezTo>
                  <a:pt x="1324200" y="-12983"/>
                  <a:pt x="1691520" y="29494"/>
                  <a:pt x="1899117" y="0"/>
                </a:cubicBezTo>
                <a:cubicBezTo>
                  <a:pt x="2106714" y="-29494"/>
                  <a:pt x="2351105" y="-21559"/>
                  <a:pt x="2642250" y="0"/>
                </a:cubicBezTo>
                <a:cubicBezTo>
                  <a:pt x="2933395" y="21559"/>
                  <a:pt x="3188175" y="-9763"/>
                  <a:pt x="3330336" y="0"/>
                </a:cubicBezTo>
                <a:cubicBezTo>
                  <a:pt x="3472497" y="9763"/>
                  <a:pt x="3899455" y="4757"/>
                  <a:pt x="4073469" y="0"/>
                </a:cubicBezTo>
                <a:cubicBezTo>
                  <a:pt x="4247483" y="-4757"/>
                  <a:pt x="4440528" y="-33367"/>
                  <a:pt x="4761555" y="0"/>
                </a:cubicBezTo>
                <a:cubicBezTo>
                  <a:pt x="5082582" y="33367"/>
                  <a:pt x="5189397" y="-6343"/>
                  <a:pt x="5504688" y="0"/>
                </a:cubicBezTo>
                <a:cubicBezTo>
                  <a:pt x="5491412" y="127007"/>
                  <a:pt x="5526580" y="415781"/>
                  <a:pt x="5504688" y="606833"/>
                </a:cubicBezTo>
                <a:cubicBezTo>
                  <a:pt x="5482796" y="797885"/>
                  <a:pt x="5519831" y="1023347"/>
                  <a:pt x="5504688" y="1253677"/>
                </a:cubicBezTo>
                <a:cubicBezTo>
                  <a:pt x="5489545" y="1484007"/>
                  <a:pt x="5537111" y="1693207"/>
                  <a:pt x="5504688" y="2000548"/>
                </a:cubicBezTo>
                <a:cubicBezTo>
                  <a:pt x="5319195" y="1979272"/>
                  <a:pt x="5128178" y="1985186"/>
                  <a:pt x="4816602" y="2000548"/>
                </a:cubicBezTo>
                <a:cubicBezTo>
                  <a:pt x="4505026" y="2015910"/>
                  <a:pt x="4359504" y="2004383"/>
                  <a:pt x="4073469" y="2000548"/>
                </a:cubicBezTo>
                <a:cubicBezTo>
                  <a:pt x="3787434" y="1996713"/>
                  <a:pt x="3518642" y="2013865"/>
                  <a:pt x="3330336" y="2000548"/>
                </a:cubicBezTo>
                <a:cubicBezTo>
                  <a:pt x="3142030" y="1987231"/>
                  <a:pt x="2880463" y="1992833"/>
                  <a:pt x="2642250" y="2000548"/>
                </a:cubicBezTo>
                <a:cubicBezTo>
                  <a:pt x="2404037" y="2008263"/>
                  <a:pt x="2189381" y="1992495"/>
                  <a:pt x="2064258" y="2000548"/>
                </a:cubicBezTo>
                <a:cubicBezTo>
                  <a:pt x="1939135" y="2008601"/>
                  <a:pt x="1737061" y="2009142"/>
                  <a:pt x="1431219" y="2000548"/>
                </a:cubicBezTo>
                <a:cubicBezTo>
                  <a:pt x="1125377" y="1991954"/>
                  <a:pt x="990741" y="1996431"/>
                  <a:pt x="853227" y="2000548"/>
                </a:cubicBezTo>
                <a:cubicBezTo>
                  <a:pt x="715713" y="2004665"/>
                  <a:pt x="381659" y="2013141"/>
                  <a:pt x="0" y="2000548"/>
                </a:cubicBezTo>
                <a:cubicBezTo>
                  <a:pt x="5231" y="1815198"/>
                  <a:pt x="13500" y="1620889"/>
                  <a:pt x="0" y="1393715"/>
                </a:cubicBezTo>
                <a:cubicBezTo>
                  <a:pt x="-13500" y="1166541"/>
                  <a:pt x="-20201" y="1034149"/>
                  <a:pt x="0" y="726866"/>
                </a:cubicBezTo>
                <a:cubicBezTo>
                  <a:pt x="20201" y="419583"/>
                  <a:pt x="-23760" y="200599"/>
                  <a:pt x="0" y="0"/>
                </a:cubicBezTo>
                <a:close/>
              </a:path>
            </a:pathLst>
          </a:custGeom>
          <a:noFill/>
          <a:ln w="38100">
            <a:solidFill>
              <a:srgbClr val="0070C0"/>
            </a:solidFill>
            <a:extLst>
              <a:ext uri="{C807C97D-BFC1-408E-A445-0C87EB9F89A2}">
                <ask:lineSketchStyleProps xmlns:ask="http://schemas.microsoft.com/office/drawing/2018/sketchyshapes" sd="1466253102">
                  <a:prstGeom prst="rect">
                    <a:avLst/>
                  </a:prstGeom>
                  <ask:type>
                    <ask:lineSketchFreehand/>
                  </ask:type>
                </ask:lineSketchStyleProps>
              </a:ext>
            </a:extLst>
          </a:ln>
        </p:spPr>
        <p:txBody>
          <a:bodyPr wrap="square" lIns="91440" tIns="45720" rIns="91440" bIns="45720" rtlCol="0" anchor="t">
            <a:spAutoFit/>
          </a:bodyPr>
          <a:lstStyle/>
          <a:p>
            <a:r>
              <a:rPr lang="ja-JP" altLang="en-US" sz="2800">
                <a:latin typeface="HGSSoeiKakugothicUB"/>
                <a:ea typeface="HGSSoeiKakugothicUB"/>
              </a:rPr>
              <a:t>シカについての研究</a:t>
            </a:r>
            <a:endParaRPr lang="en-US" altLang="ja-JP" sz="2800">
              <a:latin typeface="HGSSoeiKakugothicUB"/>
              <a:ea typeface="HGSSoeiKakugothicUB"/>
            </a:endParaRPr>
          </a:p>
          <a:p>
            <a:r>
              <a:rPr lang="ja-JP" altLang="en-US" sz="2400">
                <a:latin typeface="HGSSoeiKakugothicUB"/>
                <a:ea typeface="HGSSoeiKakugothicUB"/>
              </a:rPr>
              <a:t>①何</a:t>
            </a:r>
            <a:r>
              <a:rPr kumimoji="1" lang="ja-JP" altLang="en-US" sz="2400">
                <a:latin typeface="HGSSoeiKakugothicUB"/>
                <a:ea typeface="HGSSoeiKakugothicUB"/>
              </a:rPr>
              <a:t>をする→シカの生態を調査</a:t>
            </a:r>
            <a:endParaRPr lang="en-US" altLang="ja-JP" sz="2400">
              <a:latin typeface="HGSSoeiKakugothicUB"/>
              <a:ea typeface="HGSSoeiKakugothicUB"/>
            </a:endParaRPr>
          </a:p>
          <a:p>
            <a:r>
              <a:rPr lang="ja-JP" altLang="en-US" sz="2400">
                <a:latin typeface="HGSSoeiKakugothicUB"/>
                <a:ea typeface="HGSSoeiKakugothicUB"/>
              </a:rPr>
              <a:t>②どうしてそれをするのか</a:t>
            </a:r>
            <a:endParaRPr lang="en-US" altLang="ja-JP" sz="2400">
              <a:latin typeface="HGSSoeiKakugothicUB"/>
              <a:ea typeface="HGSSoeiKakugothicUB"/>
            </a:endParaRPr>
          </a:p>
          <a:p>
            <a:r>
              <a:rPr lang="ja-JP" altLang="en-US" sz="2400">
                <a:latin typeface="HGSSoeiKakugothicUB"/>
                <a:ea typeface="HGSSoeiKakugothicUB"/>
              </a:rPr>
              <a:t>・どういう問題→シカの食害</a:t>
            </a:r>
            <a:endParaRPr lang="en-US" altLang="ja-JP" sz="2400">
              <a:latin typeface="HGSSoeiKakugothicUB"/>
              <a:ea typeface="HGSSoeiKakugothicUB"/>
            </a:endParaRPr>
          </a:p>
          <a:p>
            <a:r>
              <a:rPr lang="ja-JP" altLang="en-US" sz="2400">
                <a:latin typeface="HGSSoeiKakugothicUB"/>
                <a:ea typeface="HGSSoeiKakugothicUB"/>
              </a:rPr>
              <a:t>・取り組む理由→希少な植物種の保護</a:t>
            </a:r>
            <a:endParaRPr lang="en-US" altLang="ja-JP" sz="2400">
              <a:latin typeface="HGSSoeiKakugothicUB"/>
              <a:ea typeface="HGSSoeiKakugothicUB"/>
            </a:endParaRPr>
          </a:p>
        </p:txBody>
      </p:sp>
      <p:sp>
        <p:nvSpPr>
          <p:cNvPr id="8" name="テキスト ボックス 7">
            <a:extLst>
              <a:ext uri="{FF2B5EF4-FFF2-40B4-BE49-F238E27FC236}">
                <a16:creationId xmlns:a16="http://schemas.microsoft.com/office/drawing/2014/main" id="{C1721B3C-494E-2082-A1CB-E64431118D68}"/>
              </a:ext>
            </a:extLst>
          </p:cNvPr>
          <p:cNvSpPr txBox="1"/>
          <p:nvPr/>
        </p:nvSpPr>
        <p:spPr>
          <a:xfrm>
            <a:off x="5133974" y="3429000"/>
            <a:ext cx="1588770" cy="923330"/>
          </a:xfrm>
          <a:prstGeom prst="rect">
            <a:avLst/>
          </a:prstGeom>
          <a:noFill/>
        </p:spPr>
        <p:txBody>
          <a:bodyPr wrap="square">
            <a:spAutoFit/>
          </a:bodyPr>
          <a:lstStyle/>
          <a:p>
            <a:pPr algn="ctr"/>
            <a:r>
              <a:rPr kumimoji="1" lang="ja-JP" altLang="en-US" sz="3600">
                <a:latin typeface="HGSSoeiKakugothicUB"/>
                <a:ea typeface="HGSSoeiKakugothicUB"/>
              </a:rPr>
              <a:t>⇒</a:t>
            </a:r>
            <a:endParaRPr kumimoji="1" lang="en-US" altLang="ja-JP" sz="3600">
              <a:latin typeface="HGSSoeiKakugothicUB"/>
              <a:ea typeface="HGSSoeiKakugothicUB"/>
            </a:endParaRPr>
          </a:p>
          <a:p>
            <a:pPr algn="ctr"/>
            <a:r>
              <a:rPr kumimoji="1" lang="ja-JP" altLang="en-US" sz="1800">
                <a:latin typeface="HGSSoeiKakugothicUB"/>
                <a:ea typeface="HGSSoeiKakugothicUB"/>
              </a:rPr>
              <a:t>研究も同じ</a:t>
            </a:r>
            <a:endParaRPr lang="ja-JP" altLang="en-US" sz="1800">
              <a:latin typeface="HGSSoeiKakugothicUB"/>
              <a:ea typeface="HGSSoeiKakugothicUB"/>
            </a:endParaRPr>
          </a:p>
        </p:txBody>
      </p:sp>
    </p:spTree>
    <p:extLst>
      <p:ext uri="{BB962C8B-B14F-4D97-AF65-F5344CB8AC3E}">
        <p14:creationId xmlns:p14="http://schemas.microsoft.com/office/powerpoint/2010/main" val="3975304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A7494D-86E3-5205-92AE-DDDBBF3F10E3}"/>
              </a:ext>
            </a:extLst>
          </p:cNvPr>
          <p:cNvSpPr>
            <a:spLocks noGrp="1"/>
          </p:cNvSpPr>
          <p:nvPr>
            <p:ph type="title"/>
          </p:nvPr>
        </p:nvSpPr>
        <p:spPr/>
        <p:txBody>
          <a:bodyPr>
            <a:normAutofit/>
          </a:bodyPr>
          <a:lstStyle/>
          <a:p>
            <a:r>
              <a:rPr kumimoji="1" lang="ja-JP" altLang="en-US" sz="4800">
                <a:solidFill>
                  <a:srgbClr val="0070C0"/>
                </a:solidFill>
              </a:rPr>
              <a:t>取り組む理由の説明の仕方</a:t>
            </a:r>
          </a:p>
        </p:txBody>
      </p:sp>
      <p:sp>
        <p:nvSpPr>
          <p:cNvPr id="3" name="コンテンツ プレースホルダー 2">
            <a:extLst>
              <a:ext uri="{FF2B5EF4-FFF2-40B4-BE49-F238E27FC236}">
                <a16:creationId xmlns:a16="http://schemas.microsoft.com/office/drawing/2014/main" id="{58613ADD-9838-7CA1-B854-0DDD74DF20AD}"/>
              </a:ext>
            </a:extLst>
          </p:cNvPr>
          <p:cNvSpPr>
            <a:spLocks noGrp="1"/>
          </p:cNvSpPr>
          <p:nvPr>
            <p:ph idx="1"/>
          </p:nvPr>
        </p:nvSpPr>
        <p:spPr>
          <a:xfrm>
            <a:off x="838200" y="1825624"/>
            <a:ext cx="11353800" cy="4739767"/>
          </a:xfrm>
        </p:spPr>
        <p:txBody>
          <a:bodyPr>
            <a:normAutofit/>
          </a:bodyPr>
          <a:lstStyle/>
          <a:p>
            <a:pPr marL="0" indent="0">
              <a:buNone/>
            </a:pPr>
            <a:r>
              <a:rPr lang="ja-JP" altLang="en-US" sz="3600">
                <a:latin typeface="HGSSoeiKakugothicUB"/>
                <a:ea typeface="HGSSoeiKakugothicUB"/>
              </a:rPr>
              <a:t>１．</a:t>
            </a:r>
            <a:r>
              <a:rPr lang="ja-JP" altLang="en-US" sz="3200">
                <a:latin typeface="HGSSoeiKakugothicUB"/>
                <a:ea typeface="HGSSoeiKakugothicUB"/>
              </a:rPr>
              <a:t>その問題を解決することで、上位の問題が解決できる</a:t>
            </a:r>
            <a:endParaRPr lang="en-US" altLang="ja-JP" sz="3200">
              <a:latin typeface="HGSSoeiKakugothicUB"/>
              <a:ea typeface="HGSSoeiKakugothicUB"/>
            </a:endParaRPr>
          </a:p>
          <a:p>
            <a:pPr marL="0" indent="0">
              <a:buNone/>
            </a:pPr>
            <a:r>
              <a:rPr lang="ja-JP" altLang="en-US">
                <a:latin typeface="HGSSoeiKakugothicUB"/>
                <a:ea typeface="HGSSoeiKakugothicUB"/>
              </a:rPr>
              <a:t>問題：野山には１</a:t>
            </a:r>
            <a:r>
              <a:rPr lang="en-US" altLang="ja-JP">
                <a:latin typeface="HGSSoeiKakugothicUB"/>
                <a:ea typeface="HGSSoeiKakugothicUB"/>
              </a:rPr>
              <a:t>ha</a:t>
            </a:r>
            <a:r>
              <a:rPr lang="ja-JP" altLang="en-US">
                <a:latin typeface="HGSSoeiKakugothicUB"/>
                <a:ea typeface="HGSSoeiKakugothicUB"/>
              </a:rPr>
              <a:t>あたりにどのくらいの生物が生息しているのか</a:t>
            </a:r>
            <a:endParaRPr lang="en-US" altLang="ja-JP">
              <a:latin typeface="HGSSoeiKakugothicUB"/>
              <a:ea typeface="HGSSoeiKakugothicUB"/>
            </a:endParaRPr>
          </a:p>
          <a:p>
            <a:pPr marL="0" indent="0">
              <a:buNone/>
            </a:pPr>
            <a:r>
              <a:rPr lang="ja-JP" altLang="en-US">
                <a:latin typeface="HGSSoeiKakugothicUB"/>
                <a:ea typeface="HGSSoeiKakugothicUB"/>
              </a:rPr>
              <a:t> 理由：開発の際の環境への影響の参考になる（環境保全）</a:t>
            </a:r>
            <a:endParaRPr lang="en-US" altLang="ja-JP">
              <a:latin typeface="HGSSoeiKakugothicUB"/>
              <a:ea typeface="HGSSoeiKakugothicUB"/>
            </a:endParaRPr>
          </a:p>
          <a:p>
            <a:pPr marL="0" indent="0">
              <a:buNone/>
            </a:pPr>
            <a:endParaRPr lang="en-US" altLang="ja-JP" sz="1100">
              <a:latin typeface="HGSSoeiKakugothicUB"/>
              <a:ea typeface="HGSSoeiKakugothicUB"/>
            </a:endParaRPr>
          </a:p>
          <a:p>
            <a:pPr marL="0" indent="0">
              <a:buNone/>
            </a:pPr>
            <a:r>
              <a:rPr kumimoji="1" lang="ja-JP" altLang="en-US" sz="3600">
                <a:latin typeface="HGSSoeiKakugothicUB"/>
                <a:ea typeface="HGSSoeiKakugothicUB"/>
              </a:rPr>
              <a:t>２．その問題に解決に意義がある</a:t>
            </a:r>
            <a:endParaRPr lang="ja-JP" altLang="en-US" sz="3600">
              <a:latin typeface="HGSSoeiKakugothicUB"/>
              <a:ea typeface="HGSSoeiKakugothicUB"/>
            </a:endParaRPr>
          </a:p>
          <a:p>
            <a:pPr marL="0" indent="0">
              <a:buNone/>
            </a:pPr>
            <a:r>
              <a:rPr kumimoji="1" lang="ja-JP" altLang="en-US">
                <a:latin typeface="HGSSoeiKakugothicUB"/>
                <a:ea typeface="HGSSoeiKakugothicUB"/>
              </a:rPr>
              <a:t>問題</a:t>
            </a:r>
            <a:r>
              <a:rPr lang="ja-JP" altLang="en-US">
                <a:latin typeface="HGSSoeiKakugothicUB"/>
                <a:ea typeface="HGSSoeiKakugothicUB"/>
              </a:rPr>
              <a:t>：</a:t>
            </a:r>
            <a:r>
              <a:rPr kumimoji="1" lang="ja-JP" altLang="en-US">
                <a:latin typeface="HGSSoeiKakugothicUB"/>
                <a:ea typeface="HGSSoeiKakugothicUB"/>
              </a:rPr>
              <a:t>なぜ陸上に生息する魚類はいないのか</a:t>
            </a:r>
            <a:endParaRPr lang="en-US" altLang="en-US">
              <a:latin typeface="HGSSoeiKakugothicUB"/>
              <a:ea typeface="HGSSoeiKakugothicUB"/>
            </a:endParaRPr>
          </a:p>
          <a:p>
            <a:pPr marL="0" indent="0">
              <a:buNone/>
            </a:pPr>
            <a:r>
              <a:rPr lang="ja-JP" altLang="en-US">
                <a:latin typeface="HGSSoeiKakugothicUB"/>
                <a:ea typeface="HGSSoeiKakugothicUB"/>
              </a:rPr>
              <a:t>理由：貝類（マイマイなど）や甲殻類（ダンゴムシなど）は</a:t>
            </a:r>
            <a:endParaRPr lang="en-US" altLang="ja-JP">
              <a:latin typeface="HGSSoeiKakugothicUB"/>
              <a:ea typeface="HGSSoeiKakugothicUB"/>
            </a:endParaRPr>
          </a:p>
          <a:p>
            <a:pPr marL="0" indent="0">
              <a:buNone/>
            </a:pPr>
            <a:r>
              <a:rPr lang="ja-JP" altLang="en-US">
                <a:latin typeface="HGSSoeiKakugothicUB"/>
                <a:ea typeface="HGSSoeiKakugothicUB"/>
              </a:rPr>
              <a:t>　　　陸上に生息している種もいるのになぜ</a:t>
            </a:r>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BDC622D5-3EBF-C982-0C4F-A4CD2C3FF48E}"/>
              </a:ext>
            </a:extLst>
          </p:cNvPr>
          <p:cNvSpPr>
            <a:spLocks noGrp="1"/>
          </p:cNvSpPr>
          <p:nvPr>
            <p:ph type="sldNum" sz="quarter" idx="12"/>
          </p:nvPr>
        </p:nvSpPr>
        <p:spPr/>
        <p:txBody>
          <a:bodyPr/>
          <a:lstStyle/>
          <a:p>
            <a:fld id="{FEF2A477-D289-406F-BE62-F4222DFC4C4D}" type="slidenum">
              <a:rPr kumimoji="1" lang="ja-JP" altLang="en-US" smtClean="0"/>
              <a:t>10</a:t>
            </a:fld>
            <a:endParaRPr kumimoji="1" lang="ja-JP" altLang="en-US"/>
          </a:p>
        </p:txBody>
      </p:sp>
    </p:spTree>
    <p:extLst>
      <p:ext uri="{BB962C8B-B14F-4D97-AF65-F5344CB8AC3E}">
        <p14:creationId xmlns:p14="http://schemas.microsoft.com/office/powerpoint/2010/main" val="1255645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C75A40-0BB2-7FD5-4439-F7278E83A68E}"/>
              </a:ext>
            </a:extLst>
          </p:cNvPr>
          <p:cNvSpPr>
            <a:spLocks noGrp="1"/>
          </p:cNvSpPr>
          <p:nvPr>
            <p:ph type="title"/>
          </p:nvPr>
        </p:nvSpPr>
        <p:spPr/>
        <p:txBody>
          <a:bodyPr>
            <a:normAutofit/>
          </a:bodyPr>
          <a:lstStyle/>
          <a:p>
            <a:r>
              <a:rPr kumimoji="1" lang="ja-JP" altLang="en-US" sz="4800">
                <a:solidFill>
                  <a:srgbClr val="0070C0"/>
                </a:solidFill>
              </a:rPr>
              <a:t>説得力のある主張をするためには</a:t>
            </a:r>
          </a:p>
        </p:txBody>
      </p:sp>
      <p:sp>
        <p:nvSpPr>
          <p:cNvPr id="3" name="コンテンツ プレースホルダー 2">
            <a:extLst>
              <a:ext uri="{FF2B5EF4-FFF2-40B4-BE49-F238E27FC236}">
                <a16:creationId xmlns:a16="http://schemas.microsoft.com/office/drawing/2014/main" id="{E140F054-5242-EEA2-03CA-AEBD941FE061}"/>
              </a:ext>
            </a:extLst>
          </p:cNvPr>
          <p:cNvSpPr>
            <a:spLocks noGrp="1"/>
          </p:cNvSpPr>
          <p:nvPr>
            <p:ph idx="1"/>
          </p:nvPr>
        </p:nvSpPr>
        <p:spPr>
          <a:xfrm>
            <a:off x="838200" y="2383335"/>
            <a:ext cx="10756392" cy="4109540"/>
          </a:xfrm>
        </p:spPr>
        <p:txBody>
          <a:bodyPr>
            <a:normAutofit lnSpcReduction="10000"/>
          </a:bodyPr>
          <a:lstStyle/>
          <a:p>
            <a:pPr marL="0" indent="0" algn="ctr">
              <a:buNone/>
            </a:pPr>
            <a:r>
              <a:rPr kumimoji="1" lang="ja-JP" altLang="en-US" sz="3600">
                <a:latin typeface="HGSSoeiKakugothicUB"/>
                <a:ea typeface="HGSSoeiKakugothicUB"/>
              </a:rPr>
              <a:t>結論は「思うこと」であってはいけない</a:t>
            </a:r>
            <a:endParaRPr kumimoji="1" lang="en-US" altLang="ja-JP" sz="3600">
              <a:latin typeface="HGSSoeiKakugothicUB"/>
              <a:ea typeface="HGSSoeiKakugothicUB"/>
            </a:endParaRPr>
          </a:p>
          <a:p>
            <a:pPr marL="0" indent="0" algn="ctr">
              <a:buNone/>
            </a:pPr>
            <a:r>
              <a:rPr lang="ja-JP" altLang="en-US" sz="5400">
                <a:latin typeface="HGSSoeiKakugothicUB"/>
                <a:ea typeface="HGSSoeiKakugothicUB"/>
              </a:rPr>
              <a:t>⇓</a:t>
            </a:r>
            <a:endParaRPr lang="en-US" altLang="ja-JP" sz="5400">
              <a:latin typeface="HGSSoeiKakugothicUB"/>
              <a:ea typeface="HGSSoeiKakugothicUB"/>
            </a:endParaRPr>
          </a:p>
          <a:p>
            <a:pPr marL="0" indent="0" algn="ctr">
              <a:buNone/>
            </a:pPr>
            <a:r>
              <a:rPr lang="ja-JP" altLang="en-US" sz="3600">
                <a:latin typeface="HGSSoeiKakugothicUB"/>
                <a:ea typeface="HGSSoeiKakugothicUB"/>
              </a:rPr>
              <a:t>得た結果で本当に結論が導き出せるのか</a:t>
            </a:r>
            <a:endParaRPr lang="en-US" altLang="ja-JP" sz="3600">
              <a:latin typeface="HGSSoeiKakugothicUB"/>
              <a:ea typeface="HGSSoeiKakugothicUB"/>
            </a:endParaRPr>
          </a:p>
          <a:p>
            <a:pPr marL="0" indent="0" algn="ctr">
              <a:buNone/>
            </a:pPr>
            <a:r>
              <a:rPr lang="ja-JP" altLang="en-US" sz="3600">
                <a:latin typeface="HGSSoeiKakugothicUB"/>
                <a:ea typeface="HGSSoeiKakugothicUB"/>
              </a:rPr>
              <a:t>考える必要がある</a:t>
            </a:r>
            <a:endParaRPr lang="en-US" altLang="ja-JP" sz="3600">
              <a:latin typeface="HGSSoeiKakugothicUB"/>
              <a:ea typeface="HGSSoeiKakugothicUB"/>
            </a:endParaRPr>
          </a:p>
          <a:p>
            <a:pPr marL="0" indent="0" algn="ctr">
              <a:buNone/>
            </a:pPr>
            <a:r>
              <a:rPr lang="ja-JP" altLang="en-US" sz="5400">
                <a:latin typeface="HGSSoeiKakugothicUB"/>
                <a:ea typeface="HGSSoeiKakugothicUB"/>
              </a:rPr>
              <a:t>⇓</a:t>
            </a:r>
            <a:endParaRPr lang="en-US" altLang="en-US" sz="5400">
              <a:latin typeface="HGSSoeiKakugothicUB"/>
              <a:ea typeface="HGSSoeiKakugothicUB"/>
            </a:endParaRPr>
          </a:p>
          <a:p>
            <a:pPr marL="0" indent="0" algn="ctr">
              <a:buNone/>
            </a:pPr>
            <a:r>
              <a:rPr lang="ja-JP" altLang="en-US" sz="3600">
                <a:latin typeface="HGSSoeiKakugothicUB"/>
                <a:ea typeface="HGSSoeiKakugothicUB"/>
              </a:rPr>
              <a:t>データに基づいて、</a:t>
            </a:r>
            <a:r>
              <a:rPr lang="ja-JP" altLang="en-US" sz="3600">
                <a:solidFill>
                  <a:srgbClr val="FF0000"/>
                </a:solidFill>
                <a:latin typeface="HGSSoeiKakugothicUB"/>
                <a:ea typeface="HGSSoeiKakugothicUB"/>
              </a:rPr>
              <a:t>論理的</a:t>
            </a:r>
            <a:r>
              <a:rPr lang="ja-JP" altLang="en-US" sz="3600">
                <a:latin typeface="HGSSoeiKakugothicUB"/>
                <a:ea typeface="HGSSoeiKakugothicUB"/>
              </a:rPr>
              <a:t>に導く</a:t>
            </a:r>
            <a:endParaRPr lang="en-US" altLang="ja-JP" sz="3600">
              <a:latin typeface="HGSSoeiKakugothicUB"/>
              <a:ea typeface="HGSSoeiKakugothicUB"/>
            </a:endParaRPr>
          </a:p>
        </p:txBody>
      </p:sp>
      <p:sp>
        <p:nvSpPr>
          <p:cNvPr id="4" name="スライド番号プレースホルダー 3">
            <a:extLst>
              <a:ext uri="{FF2B5EF4-FFF2-40B4-BE49-F238E27FC236}">
                <a16:creationId xmlns:a16="http://schemas.microsoft.com/office/drawing/2014/main" id="{ABF79BA0-2479-FB8C-E7FA-969ECA65A9FE}"/>
              </a:ext>
            </a:extLst>
          </p:cNvPr>
          <p:cNvSpPr>
            <a:spLocks noGrp="1"/>
          </p:cNvSpPr>
          <p:nvPr>
            <p:ph type="sldNum" sz="quarter" idx="12"/>
          </p:nvPr>
        </p:nvSpPr>
        <p:spPr/>
        <p:txBody>
          <a:bodyPr/>
          <a:lstStyle/>
          <a:p>
            <a:fld id="{FEF2A477-D289-406F-BE62-F4222DFC4C4D}" type="slidenum">
              <a:rPr kumimoji="1" lang="ja-JP" altLang="en-US" smtClean="0"/>
              <a:t>11</a:t>
            </a:fld>
            <a:endParaRPr kumimoji="1" lang="ja-JP" altLang="en-US"/>
          </a:p>
        </p:txBody>
      </p:sp>
      <p:sp>
        <p:nvSpPr>
          <p:cNvPr id="6" name="テキスト ボックス 5">
            <a:extLst>
              <a:ext uri="{FF2B5EF4-FFF2-40B4-BE49-F238E27FC236}">
                <a16:creationId xmlns:a16="http://schemas.microsoft.com/office/drawing/2014/main" id="{F9D34750-8343-EAFA-4B91-58B5C6FBD74E}"/>
              </a:ext>
            </a:extLst>
          </p:cNvPr>
          <p:cNvSpPr txBox="1"/>
          <p:nvPr/>
        </p:nvSpPr>
        <p:spPr>
          <a:xfrm>
            <a:off x="1024128" y="1305967"/>
            <a:ext cx="8611362" cy="769441"/>
          </a:xfrm>
          <a:prstGeom prst="rect">
            <a:avLst/>
          </a:prstGeom>
          <a:noFill/>
        </p:spPr>
        <p:txBody>
          <a:bodyPr wrap="square">
            <a:spAutoFit/>
          </a:bodyPr>
          <a:lstStyle/>
          <a:p>
            <a:r>
              <a:rPr lang="ja-JP" altLang="en-US" sz="4400">
                <a:latin typeface="HGSSoeiKakugothicUB"/>
                <a:ea typeface="HGSSoeiKakugothicUB"/>
              </a:rPr>
              <a:t>データ・事実に基づいている</a:t>
            </a:r>
            <a:endParaRPr lang="en-US" altLang="ja-JP" sz="4400">
              <a:latin typeface="HGSSoeiKakugothicUB"/>
              <a:ea typeface="HGSSoeiKakugothicUB"/>
            </a:endParaRPr>
          </a:p>
        </p:txBody>
      </p:sp>
    </p:spTree>
    <p:extLst>
      <p:ext uri="{BB962C8B-B14F-4D97-AF65-F5344CB8AC3E}">
        <p14:creationId xmlns:p14="http://schemas.microsoft.com/office/powerpoint/2010/main" val="1134222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C942D8-744E-8A90-B6DC-F5C9E03A9FAE}"/>
              </a:ext>
            </a:extLst>
          </p:cNvPr>
          <p:cNvSpPr>
            <a:spLocks noGrp="1"/>
          </p:cNvSpPr>
          <p:nvPr>
            <p:ph type="title"/>
          </p:nvPr>
        </p:nvSpPr>
        <p:spPr/>
        <p:txBody>
          <a:bodyPr/>
          <a:lstStyle/>
          <a:p>
            <a:r>
              <a:rPr kumimoji="1" lang="ja-JP" altLang="en-US"/>
              <a:t>論理的であるもの</a:t>
            </a:r>
          </a:p>
        </p:txBody>
      </p:sp>
      <p:sp>
        <p:nvSpPr>
          <p:cNvPr id="3" name="コンテンツ プレースホルダー 2">
            <a:extLst>
              <a:ext uri="{FF2B5EF4-FFF2-40B4-BE49-F238E27FC236}">
                <a16:creationId xmlns:a16="http://schemas.microsoft.com/office/drawing/2014/main" id="{14621B1D-2048-1463-A993-3C270109F035}"/>
              </a:ext>
            </a:extLst>
          </p:cNvPr>
          <p:cNvSpPr>
            <a:spLocks noGrp="1"/>
          </p:cNvSpPr>
          <p:nvPr>
            <p:ph idx="1"/>
          </p:nvPr>
        </p:nvSpPr>
        <p:spPr>
          <a:xfrm>
            <a:off x="838200" y="1494886"/>
            <a:ext cx="10153650" cy="809402"/>
          </a:xfrm>
        </p:spPr>
        <p:txBody>
          <a:bodyPr>
            <a:normAutofit/>
          </a:bodyPr>
          <a:lstStyle/>
          <a:p>
            <a:pPr marL="0" indent="0">
              <a:buNone/>
            </a:pPr>
            <a:r>
              <a:rPr kumimoji="1" lang="ja-JP" altLang="en-US" sz="3300">
                <a:latin typeface="HGSSoeiKakugothicUB"/>
                <a:ea typeface="HGSSoeiKakugothicUB"/>
              </a:rPr>
              <a:t>下の例は悪い例</a:t>
            </a:r>
            <a:endParaRPr lang="ja-JP" altLang="en-US" sz="1400">
              <a:latin typeface="HGSSoeiKakugothicUB"/>
              <a:ea typeface="HGSSoeiKakugothicUB"/>
            </a:endParaRPr>
          </a:p>
          <a:p>
            <a:pPr marL="0" indent="0">
              <a:buNone/>
            </a:pPr>
            <a:endParaRPr kumimoji="1" lang="en-US" altLang="ja-JP" sz="1300">
              <a:latin typeface="HGSSoeiKakugothicUB"/>
              <a:ea typeface="HGSSoeiKakugothicUB"/>
            </a:endParaRPr>
          </a:p>
        </p:txBody>
      </p:sp>
      <p:sp>
        <p:nvSpPr>
          <p:cNvPr id="8" name="テキスト ボックス 7">
            <a:extLst>
              <a:ext uri="{FF2B5EF4-FFF2-40B4-BE49-F238E27FC236}">
                <a16:creationId xmlns:a16="http://schemas.microsoft.com/office/drawing/2014/main" id="{3039A9A3-E21D-F827-04A2-97E99B9EADD9}"/>
              </a:ext>
            </a:extLst>
          </p:cNvPr>
          <p:cNvSpPr txBox="1"/>
          <p:nvPr/>
        </p:nvSpPr>
        <p:spPr>
          <a:xfrm>
            <a:off x="971549" y="2061850"/>
            <a:ext cx="10248900" cy="1261884"/>
          </a:xfrm>
          <a:custGeom>
            <a:avLst/>
            <a:gdLst>
              <a:gd name="csX0" fmla="*/ 0 w 10248900"/>
              <a:gd name="csY0" fmla="*/ 0 h 1261884"/>
              <a:gd name="csX1" fmla="*/ 785749 w 10248900"/>
              <a:gd name="csY1" fmla="*/ 0 h 1261884"/>
              <a:gd name="csX2" fmla="*/ 1571498 w 10248900"/>
              <a:gd name="csY2" fmla="*/ 0 h 1261884"/>
              <a:gd name="csX3" fmla="*/ 2254758 w 10248900"/>
              <a:gd name="csY3" fmla="*/ 0 h 1261884"/>
              <a:gd name="csX4" fmla="*/ 2835529 w 10248900"/>
              <a:gd name="csY4" fmla="*/ 0 h 1261884"/>
              <a:gd name="csX5" fmla="*/ 3621278 w 10248900"/>
              <a:gd name="csY5" fmla="*/ 0 h 1261884"/>
              <a:gd name="csX6" fmla="*/ 4304538 w 10248900"/>
              <a:gd name="csY6" fmla="*/ 0 h 1261884"/>
              <a:gd name="csX7" fmla="*/ 4680331 w 10248900"/>
              <a:gd name="csY7" fmla="*/ 0 h 1261884"/>
              <a:gd name="csX8" fmla="*/ 5466080 w 10248900"/>
              <a:gd name="csY8" fmla="*/ 0 h 1261884"/>
              <a:gd name="csX9" fmla="*/ 6251829 w 10248900"/>
              <a:gd name="csY9" fmla="*/ 0 h 1261884"/>
              <a:gd name="csX10" fmla="*/ 6935089 w 10248900"/>
              <a:gd name="csY10" fmla="*/ 0 h 1261884"/>
              <a:gd name="csX11" fmla="*/ 7310882 w 10248900"/>
              <a:gd name="csY11" fmla="*/ 0 h 1261884"/>
              <a:gd name="csX12" fmla="*/ 7994142 w 10248900"/>
              <a:gd name="csY12" fmla="*/ 0 h 1261884"/>
              <a:gd name="csX13" fmla="*/ 8779891 w 10248900"/>
              <a:gd name="csY13" fmla="*/ 0 h 1261884"/>
              <a:gd name="csX14" fmla="*/ 9360662 w 10248900"/>
              <a:gd name="csY14" fmla="*/ 0 h 1261884"/>
              <a:gd name="csX15" fmla="*/ 10248900 w 10248900"/>
              <a:gd name="csY15" fmla="*/ 0 h 1261884"/>
              <a:gd name="csX16" fmla="*/ 10248900 w 10248900"/>
              <a:gd name="csY16" fmla="*/ 605704 h 1261884"/>
              <a:gd name="csX17" fmla="*/ 10248900 w 10248900"/>
              <a:gd name="csY17" fmla="*/ 1261884 h 1261884"/>
              <a:gd name="csX18" fmla="*/ 9770618 w 10248900"/>
              <a:gd name="csY18" fmla="*/ 1261884 h 1261884"/>
              <a:gd name="csX19" fmla="*/ 9394825 w 10248900"/>
              <a:gd name="csY19" fmla="*/ 1261884 h 1261884"/>
              <a:gd name="csX20" fmla="*/ 8814054 w 10248900"/>
              <a:gd name="csY20" fmla="*/ 1261884 h 1261884"/>
              <a:gd name="csX21" fmla="*/ 8438261 w 10248900"/>
              <a:gd name="csY21" fmla="*/ 1261884 h 1261884"/>
              <a:gd name="csX22" fmla="*/ 7550023 w 10248900"/>
              <a:gd name="csY22" fmla="*/ 1261884 h 1261884"/>
              <a:gd name="csX23" fmla="*/ 6661785 w 10248900"/>
              <a:gd name="csY23" fmla="*/ 1261884 h 1261884"/>
              <a:gd name="csX24" fmla="*/ 5876036 w 10248900"/>
              <a:gd name="csY24" fmla="*/ 1261884 h 1261884"/>
              <a:gd name="csX25" fmla="*/ 5090287 w 10248900"/>
              <a:gd name="csY25" fmla="*/ 1261884 h 1261884"/>
              <a:gd name="csX26" fmla="*/ 4202049 w 10248900"/>
              <a:gd name="csY26" fmla="*/ 1261884 h 1261884"/>
              <a:gd name="csX27" fmla="*/ 3518789 w 10248900"/>
              <a:gd name="csY27" fmla="*/ 1261884 h 1261884"/>
              <a:gd name="csX28" fmla="*/ 2938018 w 10248900"/>
              <a:gd name="csY28" fmla="*/ 1261884 h 1261884"/>
              <a:gd name="csX29" fmla="*/ 2049780 w 10248900"/>
              <a:gd name="csY29" fmla="*/ 1261884 h 1261884"/>
              <a:gd name="csX30" fmla="*/ 1673987 w 10248900"/>
              <a:gd name="csY30" fmla="*/ 1261884 h 1261884"/>
              <a:gd name="csX31" fmla="*/ 1093216 w 10248900"/>
              <a:gd name="csY31" fmla="*/ 1261884 h 1261884"/>
              <a:gd name="csX32" fmla="*/ 0 w 10248900"/>
              <a:gd name="csY32" fmla="*/ 1261884 h 1261884"/>
              <a:gd name="csX33" fmla="*/ 0 w 10248900"/>
              <a:gd name="csY33" fmla="*/ 618323 h 1261884"/>
              <a:gd name="csX34" fmla="*/ 0 w 10248900"/>
              <a:gd name="csY34" fmla="*/ 0 h 1261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248900" h="1261884" extrusionOk="0">
                <a:moveTo>
                  <a:pt x="0" y="0"/>
                </a:moveTo>
                <a:cubicBezTo>
                  <a:pt x="322143" y="-21248"/>
                  <a:pt x="437829" y="10761"/>
                  <a:pt x="785749" y="0"/>
                </a:cubicBezTo>
                <a:cubicBezTo>
                  <a:pt x="1133669" y="-10761"/>
                  <a:pt x="1306242" y="-38376"/>
                  <a:pt x="1571498" y="0"/>
                </a:cubicBezTo>
                <a:cubicBezTo>
                  <a:pt x="1836754" y="38376"/>
                  <a:pt x="2047647" y="-30419"/>
                  <a:pt x="2254758" y="0"/>
                </a:cubicBezTo>
                <a:cubicBezTo>
                  <a:pt x="2461869" y="30419"/>
                  <a:pt x="2600218" y="-12930"/>
                  <a:pt x="2835529" y="0"/>
                </a:cubicBezTo>
                <a:cubicBezTo>
                  <a:pt x="3070840" y="12930"/>
                  <a:pt x="3423531" y="22594"/>
                  <a:pt x="3621278" y="0"/>
                </a:cubicBezTo>
                <a:cubicBezTo>
                  <a:pt x="3819025" y="-22594"/>
                  <a:pt x="4024500" y="16386"/>
                  <a:pt x="4304538" y="0"/>
                </a:cubicBezTo>
                <a:cubicBezTo>
                  <a:pt x="4584576" y="-16386"/>
                  <a:pt x="4519577" y="-10774"/>
                  <a:pt x="4680331" y="0"/>
                </a:cubicBezTo>
                <a:cubicBezTo>
                  <a:pt x="4841085" y="10774"/>
                  <a:pt x="5182009" y="22643"/>
                  <a:pt x="5466080" y="0"/>
                </a:cubicBezTo>
                <a:cubicBezTo>
                  <a:pt x="5750151" y="-22643"/>
                  <a:pt x="5968777" y="32980"/>
                  <a:pt x="6251829" y="0"/>
                </a:cubicBezTo>
                <a:cubicBezTo>
                  <a:pt x="6534881" y="-32980"/>
                  <a:pt x="6608281" y="21771"/>
                  <a:pt x="6935089" y="0"/>
                </a:cubicBezTo>
                <a:cubicBezTo>
                  <a:pt x="7261897" y="-21771"/>
                  <a:pt x="7179463" y="-10341"/>
                  <a:pt x="7310882" y="0"/>
                </a:cubicBezTo>
                <a:cubicBezTo>
                  <a:pt x="7442301" y="10341"/>
                  <a:pt x="7721759" y="32187"/>
                  <a:pt x="7994142" y="0"/>
                </a:cubicBezTo>
                <a:cubicBezTo>
                  <a:pt x="8266525" y="-32187"/>
                  <a:pt x="8611939" y="-21080"/>
                  <a:pt x="8779891" y="0"/>
                </a:cubicBezTo>
                <a:cubicBezTo>
                  <a:pt x="8947843" y="21080"/>
                  <a:pt x="9092422" y="-6507"/>
                  <a:pt x="9360662" y="0"/>
                </a:cubicBezTo>
                <a:cubicBezTo>
                  <a:pt x="9628902" y="6507"/>
                  <a:pt x="9849049" y="-34011"/>
                  <a:pt x="10248900" y="0"/>
                </a:cubicBezTo>
                <a:cubicBezTo>
                  <a:pt x="10254858" y="295002"/>
                  <a:pt x="10258529" y="427711"/>
                  <a:pt x="10248900" y="605704"/>
                </a:cubicBezTo>
                <a:cubicBezTo>
                  <a:pt x="10239271" y="783697"/>
                  <a:pt x="10222120" y="1015495"/>
                  <a:pt x="10248900" y="1261884"/>
                </a:cubicBezTo>
                <a:cubicBezTo>
                  <a:pt x="10140604" y="1259681"/>
                  <a:pt x="9889651" y="1281149"/>
                  <a:pt x="9770618" y="1261884"/>
                </a:cubicBezTo>
                <a:cubicBezTo>
                  <a:pt x="9651585" y="1242619"/>
                  <a:pt x="9527983" y="1244435"/>
                  <a:pt x="9394825" y="1261884"/>
                </a:cubicBezTo>
                <a:cubicBezTo>
                  <a:pt x="9261667" y="1279333"/>
                  <a:pt x="8967325" y="1281487"/>
                  <a:pt x="8814054" y="1261884"/>
                </a:cubicBezTo>
                <a:cubicBezTo>
                  <a:pt x="8660783" y="1242281"/>
                  <a:pt x="8526471" y="1272695"/>
                  <a:pt x="8438261" y="1261884"/>
                </a:cubicBezTo>
                <a:cubicBezTo>
                  <a:pt x="8350051" y="1251073"/>
                  <a:pt x="7875956" y="1289351"/>
                  <a:pt x="7550023" y="1261884"/>
                </a:cubicBezTo>
                <a:cubicBezTo>
                  <a:pt x="7224090" y="1234417"/>
                  <a:pt x="7003831" y="1228187"/>
                  <a:pt x="6661785" y="1261884"/>
                </a:cubicBezTo>
                <a:cubicBezTo>
                  <a:pt x="6319739" y="1295581"/>
                  <a:pt x="6266241" y="1275153"/>
                  <a:pt x="5876036" y="1261884"/>
                </a:cubicBezTo>
                <a:cubicBezTo>
                  <a:pt x="5485831" y="1248615"/>
                  <a:pt x="5453689" y="1260005"/>
                  <a:pt x="5090287" y="1261884"/>
                </a:cubicBezTo>
                <a:cubicBezTo>
                  <a:pt x="4726885" y="1263763"/>
                  <a:pt x="4455096" y="1291943"/>
                  <a:pt x="4202049" y="1261884"/>
                </a:cubicBezTo>
                <a:cubicBezTo>
                  <a:pt x="3949002" y="1231825"/>
                  <a:pt x="3667153" y="1253088"/>
                  <a:pt x="3518789" y="1261884"/>
                </a:cubicBezTo>
                <a:cubicBezTo>
                  <a:pt x="3370425" y="1270680"/>
                  <a:pt x="3116679" y="1257158"/>
                  <a:pt x="2938018" y="1261884"/>
                </a:cubicBezTo>
                <a:cubicBezTo>
                  <a:pt x="2759357" y="1266610"/>
                  <a:pt x="2487046" y="1288203"/>
                  <a:pt x="2049780" y="1261884"/>
                </a:cubicBezTo>
                <a:cubicBezTo>
                  <a:pt x="1612514" y="1235565"/>
                  <a:pt x="1809038" y="1256450"/>
                  <a:pt x="1673987" y="1261884"/>
                </a:cubicBezTo>
                <a:cubicBezTo>
                  <a:pt x="1538936" y="1267318"/>
                  <a:pt x="1275340" y="1234852"/>
                  <a:pt x="1093216" y="1261884"/>
                </a:cubicBezTo>
                <a:cubicBezTo>
                  <a:pt x="911092" y="1288916"/>
                  <a:pt x="471594" y="1281173"/>
                  <a:pt x="0" y="1261884"/>
                </a:cubicBezTo>
                <a:cubicBezTo>
                  <a:pt x="27863" y="1022556"/>
                  <a:pt x="-542" y="816678"/>
                  <a:pt x="0" y="618323"/>
                </a:cubicBezTo>
                <a:cubicBezTo>
                  <a:pt x="542" y="419968"/>
                  <a:pt x="-10692" y="199998"/>
                  <a:pt x="0" y="0"/>
                </a:cubicBezTo>
                <a:close/>
              </a:path>
            </a:pathLst>
          </a:custGeom>
          <a:noFill/>
          <a:ln w="38100">
            <a:solidFill>
              <a:srgbClr val="0070C0"/>
            </a:solidFill>
            <a:extLst>
              <a:ext uri="{C807C97D-BFC1-408E-A445-0C87EB9F89A2}">
                <ask:lineSketchStyleProps xmlns:ask="http://schemas.microsoft.com/office/drawing/2018/sketchyshapes" sd="3637855770">
                  <a:prstGeom prst="rect">
                    <a:avLst/>
                  </a:prstGeom>
                  <ask:type>
                    <ask:lineSketchFreehand/>
                  </ask:type>
                </ask:lineSketchStyleProps>
              </a:ext>
            </a:extLst>
          </a:ln>
        </p:spPr>
        <p:txBody>
          <a:bodyPr wrap="square">
            <a:spAutoFit/>
          </a:bodyPr>
          <a:lstStyle/>
          <a:p>
            <a:r>
              <a:rPr lang="ja-JP" altLang="en-US" sz="2800"/>
              <a:t>・他の解釈も検討している</a:t>
            </a:r>
          </a:p>
          <a:p>
            <a:r>
              <a:rPr lang="ja-JP" altLang="en-US" sz="2400"/>
              <a:t>問題：なぜドイツによるソ連侵攻は失敗したのか？</a:t>
            </a:r>
          </a:p>
          <a:p>
            <a:r>
              <a:rPr lang="ja-JP" altLang="en-US" sz="2400"/>
              <a:t>結論：アメリカが支援したから（他の解釈：冬の気候が過酷だったから）</a:t>
            </a:r>
          </a:p>
        </p:txBody>
      </p:sp>
      <p:sp>
        <p:nvSpPr>
          <p:cNvPr id="10" name="テキスト ボックス 9">
            <a:extLst>
              <a:ext uri="{FF2B5EF4-FFF2-40B4-BE49-F238E27FC236}">
                <a16:creationId xmlns:a16="http://schemas.microsoft.com/office/drawing/2014/main" id="{22D4EB53-8B9E-80C6-185D-DF0892E91E10}"/>
              </a:ext>
            </a:extLst>
          </p:cNvPr>
          <p:cNvSpPr txBox="1"/>
          <p:nvPr/>
        </p:nvSpPr>
        <p:spPr>
          <a:xfrm>
            <a:off x="1019174" y="3429000"/>
            <a:ext cx="10153650" cy="1631216"/>
          </a:xfrm>
          <a:custGeom>
            <a:avLst/>
            <a:gdLst>
              <a:gd name="csX0" fmla="*/ 0 w 10153650"/>
              <a:gd name="csY0" fmla="*/ 0 h 1631216"/>
              <a:gd name="csX1" fmla="*/ 676910 w 10153650"/>
              <a:gd name="csY1" fmla="*/ 0 h 1631216"/>
              <a:gd name="csX2" fmla="*/ 1556893 w 10153650"/>
              <a:gd name="csY2" fmla="*/ 0 h 1631216"/>
              <a:gd name="csX3" fmla="*/ 1929194 w 10153650"/>
              <a:gd name="csY3" fmla="*/ 0 h 1631216"/>
              <a:gd name="csX4" fmla="*/ 2301494 w 10153650"/>
              <a:gd name="csY4" fmla="*/ 0 h 1631216"/>
              <a:gd name="csX5" fmla="*/ 3181477 w 10153650"/>
              <a:gd name="csY5" fmla="*/ 0 h 1631216"/>
              <a:gd name="csX6" fmla="*/ 4061460 w 10153650"/>
              <a:gd name="csY6" fmla="*/ 0 h 1631216"/>
              <a:gd name="csX7" fmla="*/ 4433761 w 10153650"/>
              <a:gd name="csY7" fmla="*/ 0 h 1631216"/>
              <a:gd name="csX8" fmla="*/ 5009134 w 10153650"/>
              <a:gd name="csY8" fmla="*/ 0 h 1631216"/>
              <a:gd name="csX9" fmla="*/ 5889117 w 10153650"/>
              <a:gd name="csY9" fmla="*/ 0 h 1631216"/>
              <a:gd name="csX10" fmla="*/ 6464491 w 10153650"/>
              <a:gd name="csY10" fmla="*/ 0 h 1631216"/>
              <a:gd name="csX11" fmla="*/ 7344474 w 10153650"/>
              <a:gd name="csY11" fmla="*/ 0 h 1631216"/>
              <a:gd name="csX12" fmla="*/ 7919847 w 10153650"/>
              <a:gd name="csY12" fmla="*/ 0 h 1631216"/>
              <a:gd name="csX13" fmla="*/ 8495221 w 10153650"/>
              <a:gd name="csY13" fmla="*/ 0 h 1631216"/>
              <a:gd name="csX14" fmla="*/ 9375204 w 10153650"/>
              <a:gd name="csY14" fmla="*/ 0 h 1631216"/>
              <a:gd name="csX15" fmla="*/ 10153650 w 10153650"/>
              <a:gd name="csY15" fmla="*/ 0 h 1631216"/>
              <a:gd name="csX16" fmla="*/ 10153650 w 10153650"/>
              <a:gd name="csY16" fmla="*/ 576363 h 1631216"/>
              <a:gd name="csX17" fmla="*/ 10153650 w 10153650"/>
              <a:gd name="csY17" fmla="*/ 1087477 h 1631216"/>
              <a:gd name="csX18" fmla="*/ 10153650 w 10153650"/>
              <a:gd name="csY18" fmla="*/ 1631216 h 1631216"/>
              <a:gd name="csX19" fmla="*/ 9781350 w 10153650"/>
              <a:gd name="csY19" fmla="*/ 1631216 h 1631216"/>
              <a:gd name="csX20" fmla="*/ 9002903 w 10153650"/>
              <a:gd name="csY20" fmla="*/ 1631216 h 1631216"/>
              <a:gd name="csX21" fmla="*/ 8630603 w 10153650"/>
              <a:gd name="csY21" fmla="*/ 1631216 h 1631216"/>
              <a:gd name="csX22" fmla="*/ 8258302 w 10153650"/>
              <a:gd name="csY22" fmla="*/ 1631216 h 1631216"/>
              <a:gd name="csX23" fmla="*/ 7886001 w 10153650"/>
              <a:gd name="csY23" fmla="*/ 1631216 h 1631216"/>
              <a:gd name="csX24" fmla="*/ 7107555 w 10153650"/>
              <a:gd name="csY24" fmla="*/ 1631216 h 1631216"/>
              <a:gd name="csX25" fmla="*/ 6633718 w 10153650"/>
              <a:gd name="csY25" fmla="*/ 1631216 h 1631216"/>
              <a:gd name="csX26" fmla="*/ 5753735 w 10153650"/>
              <a:gd name="csY26" fmla="*/ 1631216 h 1631216"/>
              <a:gd name="csX27" fmla="*/ 5076825 w 10153650"/>
              <a:gd name="csY27" fmla="*/ 1631216 h 1631216"/>
              <a:gd name="csX28" fmla="*/ 4298379 w 10153650"/>
              <a:gd name="csY28" fmla="*/ 1631216 h 1631216"/>
              <a:gd name="csX29" fmla="*/ 3621469 w 10153650"/>
              <a:gd name="csY29" fmla="*/ 1631216 h 1631216"/>
              <a:gd name="csX30" fmla="*/ 2843022 w 10153650"/>
              <a:gd name="csY30" fmla="*/ 1631216 h 1631216"/>
              <a:gd name="csX31" fmla="*/ 1963039 w 10153650"/>
              <a:gd name="csY31" fmla="*/ 1631216 h 1631216"/>
              <a:gd name="csX32" fmla="*/ 1286129 w 10153650"/>
              <a:gd name="csY32" fmla="*/ 1631216 h 1631216"/>
              <a:gd name="csX33" fmla="*/ 913829 w 10153650"/>
              <a:gd name="csY33" fmla="*/ 1631216 h 1631216"/>
              <a:gd name="csX34" fmla="*/ 0 w 10153650"/>
              <a:gd name="csY34" fmla="*/ 1631216 h 1631216"/>
              <a:gd name="csX35" fmla="*/ 0 w 10153650"/>
              <a:gd name="csY35" fmla="*/ 1071165 h 1631216"/>
              <a:gd name="csX36" fmla="*/ 0 w 10153650"/>
              <a:gd name="csY36" fmla="*/ 511114 h 1631216"/>
              <a:gd name="csX37" fmla="*/ 0 w 10153650"/>
              <a:gd name="csY37" fmla="*/ 0 h 16312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153650" h="1631216" extrusionOk="0">
                <a:moveTo>
                  <a:pt x="0" y="0"/>
                </a:moveTo>
                <a:cubicBezTo>
                  <a:pt x="329976" y="-26931"/>
                  <a:pt x="379668" y="-3319"/>
                  <a:pt x="676910" y="0"/>
                </a:cubicBezTo>
                <a:cubicBezTo>
                  <a:pt x="974152" y="3319"/>
                  <a:pt x="1174317" y="40256"/>
                  <a:pt x="1556893" y="0"/>
                </a:cubicBezTo>
                <a:cubicBezTo>
                  <a:pt x="1939469" y="-40256"/>
                  <a:pt x="1845780" y="7026"/>
                  <a:pt x="1929194" y="0"/>
                </a:cubicBezTo>
                <a:cubicBezTo>
                  <a:pt x="2012608" y="-7026"/>
                  <a:pt x="2187459" y="846"/>
                  <a:pt x="2301494" y="0"/>
                </a:cubicBezTo>
                <a:cubicBezTo>
                  <a:pt x="2415529" y="-846"/>
                  <a:pt x="2970634" y="-42504"/>
                  <a:pt x="3181477" y="0"/>
                </a:cubicBezTo>
                <a:cubicBezTo>
                  <a:pt x="3392320" y="42504"/>
                  <a:pt x="3729116" y="-13830"/>
                  <a:pt x="4061460" y="0"/>
                </a:cubicBezTo>
                <a:cubicBezTo>
                  <a:pt x="4393804" y="13830"/>
                  <a:pt x="4247748" y="-7667"/>
                  <a:pt x="4433761" y="0"/>
                </a:cubicBezTo>
                <a:cubicBezTo>
                  <a:pt x="4619774" y="7667"/>
                  <a:pt x="4825630" y="-9950"/>
                  <a:pt x="5009134" y="0"/>
                </a:cubicBezTo>
                <a:cubicBezTo>
                  <a:pt x="5192638" y="9950"/>
                  <a:pt x="5518303" y="15923"/>
                  <a:pt x="5889117" y="0"/>
                </a:cubicBezTo>
                <a:cubicBezTo>
                  <a:pt x="6259931" y="-15923"/>
                  <a:pt x="6192815" y="-6047"/>
                  <a:pt x="6464491" y="0"/>
                </a:cubicBezTo>
                <a:cubicBezTo>
                  <a:pt x="6736167" y="6047"/>
                  <a:pt x="7159428" y="1299"/>
                  <a:pt x="7344474" y="0"/>
                </a:cubicBezTo>
                <a:cubicBezTo>
                  <a:pt x="7529520" y="-1299"/>
                  <a:pt x="7799542" y="434"/>
                  <a:pt x="7919847" y="0"/>
                </a:cubicBezTo>
                <a:cubicBezTo>
                  <a:pt x="8040152" y="-434"/>
                  <a:pt x="8326263" y="11616"/>
                  <a:pt x="8495221" y="0"/>
                </a:cubicBezTo>
                <a:cubicBezTo>
                  <a:pt x="8664179" y="-11616"/>
                  <a:pt x="9140686" y="8479"/>
                  <a:pt x="9375204" y="0"/>
                </a:cubicBezTo>
                <a:cubicBezTo>
                  <a:pt x="9609722" y="-8479"/>
                  <a:pt x="9928764" y="22635"/>
                  <a:pt x="10153650" y="0"/>
                </a:cubicBezTo>
                <a:cubicBezTo>
                  <a:pt x="10141916" y="151498"/>
                  <a:pt x="10126241" y="455417"/>
                  <a:pt x="10153650" y="576363"/>
                </a:cubicBezTo>
                <a:cubicBezTo>
                  <a:pt x="10181059" y="697309"/>
                  <a:pt x="10150722" y="961498"/>
                  <a:pt x="10153650" y="1087477"/>
                </a:cubicBezTo>
                <a:cubicBezTo>
                  <a:pt x="10156578" y="1213456"/>
                  <a:pt x="10152284" y="1404507"/>
                  <a:pt x="10153650" y="1631216"/>
                </a:cubicBezTo>
                <a:cubicBezTo>
                  <a:pt x="10017588" y="1624751"/>
                  <a:pt x="9872421" y="1639478"/>
                  <a:pt x="9781350" y="1631216"/>
                </a:cubicBezTo>
                <a:cubicBezTo>
                  <a:pt x="9690279" y="1622954"/>
                  <a:pt x="9168936" y="1636999"/>
                  <a:pt x="9002903" y="1631216"/>
                </a:cubicBezTo>
                <a:cubicBezTo>
                  <a:pt x="8836870" y="1625433"/>
                  <a:pt x="8791607" y="1624025"/>
                  <a:pt x="8630603" y="1631216"/>
                </a:cubicBezTo>
                <a:cubicBezTo>
                  <a:pt x="8469599" y="1638407"/>
                  <a:pt x="8373082" y="1628283"/>
                  <a:pt x="8258302" y="1631216"/>
                </a:cubicBezTo>
                <a:cubicBezTo>
                  <a:pt x="8143522" y="1634149"/>
                  <a:pt x="8019770" y="1647483"/>
                  <a:pt x="7886001" y="1631216"/>
                </a:cubicBezTo>
                <a:cubicBezTo>
                  <a:pt x="7752232" y="1614949"/>
                  <a:pt x="7342894" y="1646051"/>
                  <a:pt x="7107555" y="1631216"/>
                </a:cubicBezTo>
                <a:cubicBezTo>
                  <a:pt x="6872216" y="1616381"/>
                  <a:pt x="6766323" y="1637096"/>
                  <a:pt x="6633718" y="1631216"/>
                </a:cubicBezTo>
                <a:cubicBezTo>
                  <a:pt x="6501113" y="1625336"/>
                  <a:pt x="5985077" y="1595058"/>
                  <a:pt x="5753735" y="1631216"/>
                </a:cubicBezTo>
                <a:cubicBezTo>
                  <a:pt x="5522393" y="1667374"/>
                  <a:pt x="5307382" y="1602230"/>
                  <a:pt x="5076825" y="1631216"/>
                </a:cubicBezTo>
                <a:cubicBezTo>
                  <a:pt x="4846268" y="1660203"/>
                  <a:pt x="4484324" y="1654120"/>
                  <a:pt x="4298379" y="1631216"/>
                </a:cubicBezTo>
                <a:cubicBezTo>
                  <a:pt x="4112434" y="1608312"/>
                  <a:pt x="3928449" y="1622677"/>
                  <a:pt x="3621469" y="1631216"/>
                </a:cubicBezTo>
                <a:cubicBezTo>
                  <a:pt x="3314489" y="1639756"/>
                  <a:pt x="3105593" y="1645170"/>
                  <a:pt x="2843022" y="1631216"/>
                </a:cubicBezTo>
                <a:cubicBezTo>
                  <a:pt x="2580451" y="1617262"/>
                  <a:pt x="2244677" y="1647306"/>
                  <a:pt x="1963039" y="1631216"/>
                </a:cubicBezTo>
                <a:cubicBezTo>
                  <a:pt x="1681401" y="1615126"/>
                  <a:pt x="1614950" y="1607537"/>
                  <a:pt x="1286129" y="1631216"/>
                </a:cubicBezTo>
                <a:cubicBezTo>
                  <a:pt x="957308" y="1654896"/>
                  <a:pt x="1082668" y="1624177"/>
                  <a:pt x="913829" y="1631216"/>
                </a:cubicBezTo>
                <a:cubicBezTo>
                  <a:pt x="744990" y="1638255"/>
                  <a:pt x="378103" y="1663820"/>
                  <a:pt x="0" y="1631216"/>
                </a:cubicBezTo>
                <a:cubicBezTo>
                  <a:pt x="398" y="1495823"/>
                  <a:pt x="27331" y="1187889"/>
                  <a:pt x="0" y="1071165"/>
                </a:cubicBezTo>
                <a:cubicBezTo>
                  <a:pt x="-27331" y="954441"/>
                  <a:pt x="-25305" y="788611"/>
                  <a:pt x="0" y="511114"/>
                </a:cubicBezTo>
                <a:cubicBezTo>
                  <a:pt x="25305" y="233617"/>
                  <a:pt x="7924" y="197742"/>
                  <a:pt x="0" y="0"/>
                </a:cubicBezTo>
                <a:close/>
              </a:path>
            </a:pathLst>
          </a:custGeom>
          <a:noFill/>
          <a:ln w="38100">
            <a:solidFill>
              <a:srgbClr val="0070C0"/>
            </a:solidFill>
            <a:extLst>
              <a:ext uri="{C807C97D-BFC1-408E-A445-0C87EB9F89A2}">
                <ask:lineSketchStyleProps xmlns:ask="http://schemas.microsoft.com/office/drawing/2018/sketchyshapes" sd="1141925577">
                  <a:prstGeom prst="rect">
                    <a:avLst/>
                  </a:prstGeom>
                  <ask:type>
                    <ask:lineSketchFreehand/>
                  </ask:type>
                </ask:lineSketchStyleProps>
              </a:ext>
            </a:extLst>
          </a:ln>
        </p:spPr>
        <p:txBody>
          <a:bodyPr wrap="square">
            <a:spAutoFit/>
          </a:bodyPr>
          <a:lstStyle/>
          <a:p>
            <a:pPr marL="0" indent="0">
              <a:buNone/>
            </a:pPr>
            <a:r>
              <a:rPr kumimoji="1" lang="ja-JP" altLang="en-US" sz="2800">
                <a:latin typeface="HGSSoeiKakugothicUB"/>
                <a:ea typeface="HGSSoeiKakugothicUB"/>
              </a:rPr>
              <a:t>・条件を１つだけ変え、その影響を見ている</a:t>
            </a:r>
            <a:endParaRPr lang="ja-JP" altLang="en-US" sz="2800">
              <a:latin typeface="HGSSoeiKakugothicUB"/>
              <a:ea typeface="HGSSoeiKakugothicUB"/>
            </a:endParaRPr>
          </a:p>
          <a:p>
            <a:pPr marL="0" indent="0">
              <a:buNone/>
            </a:pPr>
            <a:r>
              <a:rPr kumimoji="1" lang="ja-JP" altLang="en-US" sz="2400">
                <a:latin typeface="HGSSoeiKakugothicUB"/>
                <a:ea typeface="HGSSoeiKakugothicUB"/>
              </a:rPr>
              <a:t>問題：河口湖でワカサギを大量に獲るには？</a:t>
            </a:r>
            <a:endParaRPr lang="en-US" altLang="ja-JP" sz="2400">
              <a:latin typeface="HGSSoeiKakugothicUB"/>
              <a:ea typeface="HGSSoeiKakugothicUB"/>
            </a:endParaRPr>
          </a:p>
          <a:p>
            <a:pPr marL="0" indent="0">
              <a:buNone/>
            </a:pPr>
            <a:r>
              <a:rPr kumimoji="1" lang="ja-JP" altLang="en-US" sz="2400">
                <a:latin typeface="HGSSoeiKakugothicUB"/>
                <a:ea typeface="HGSSoeiKakugothicUB"/>
              </a:rPr>
              <a:t>実験：５つの地点で釣りとタモ網を使用した場合を比較</a:t>
            </a:r>
            <a:endParaRPr lang="en-US" altLang="ja-JP" sz="2400">
              <a:latin typeface="HGSSoeiKakugothicUB"/>
              <a:ea typeface="HGSSoeiKakugothicUB"/>
            </a:endParaRPr>
          </a:p>
          <a:p>
            <a:pPr marL="0" indent="0">
              <a:buNone/>
            </a:pPr>
            <a:r>
              <a:rPr lang="ja-JP" altLang="en-US" sz="2400">
                <a:latin typeface="HGSSoeiKakugothicUB"/>
                <a:ea typeface="HGSSoeiKakugothicUB"/>
              </a:rPr>
              <a:t>結論：地点ｄで釣りをすると多く捕れる（条件：地引網をすると？）</a:t>
            </a:r>
          </a:p>
        </p:txBody>
      </p:sp>
      <p:sp>
        <p:nvSpPr>
          <p:cNvPr id="12" name="テキスト ボックス 11">
            <a:extLst>
              <a:ext uri="{FF2B5EF4-FFF2-40B4-BE49-F238E27FC236}">
                <a16:creationId xmlns:a16="http://schemas.microsoft.com/office/drawing/2014/main" id="{630B3606-AD9D-DFDA-0492-0F50B5143AF6}"/>
              </a:ext>
            </a:extLst>
          </p:cNvPr>
          <p:cNvSpPr txBox="1"/>
          <p:nvPr/>
        </p:nvSpPr>
        <p:spPr>
          <a:xfrm>
            <a:off x="1019174" y="5165482"/>
            <a:ext cx="10153651" cy="1631216"/>
          </a:xfrm>
          <a:custGeom>
            <a:avLst/>
            <a:gdLst>
              <a:gd name="csX0" fmla="*/ 0 w 10153651"/>
              <a:gd name="csY0" fmla="*/ 0 h 1631216"/>
              <a:gd name="csX1" fmla="*/ 778447 w 10153651"/>
              <a:gd name="csY1" fmla="*/ 0 h 1631216"/>
              <a:gd name="csX2" fmla="*/ 1556893 w 10153651"/>
              <a:gd name="csY2" fmla="*/ 0 h 1631216"/>
              <a:gd name="csX3" fmla="*/ 2335340 w 10153651"/>
              <a:gd name="csY3" fmla="*/ 0 h 1631216"/>
              <a:gd name="csX4" fmla="*/ 2707640 w 10153651"/>
              <a:gd name="csY4" fmla="*/ 0 h 1631216"/>
              <a:gd name="csX5" fmla="*/ 3384550 w 10153651"/>
              <a:gd name="csY5" fmla="*/ 0 h 1631216"/>
              <a:gd name="csX6" fmla="*/ 3756851 w 10153651"/>
              <a:gd name="csY6" fmla="*/ 0 h 1631216"/>
              <a:gd name="csX7" fmla="*/ 4332224 w 10153651"/>
              <a:gd name="csY7" fmla="*/ 0 h 1631216"/>
              <a:gd name="csX8" fmla="*/ 4704525 w 10153651"/>
              <a:gd name="csY8" fmla="*/ 0 h 1631216"/>
              <a:gd name="csX9" fmla="*/ 5482972 w 10153651"/>
              <a:gd name="csY9" fmla="*/ 0 h 1631216"/>
              <a:gd name="csX10" fmla="*/ 6159882 w 10153651"/>
              <a:gd name="csY10" fmla="*/ 0 h 1631216"/>
              <a:gd name="csX11" fmla="*/ 6836792 w 10153651"/>
              <a:gd name="csY11" fmla="*/ 0 h 1631216"/>
              <a:gd name="csX12" fmla="*/ 7209092 w 10153651"/>
              <a:gd name="csY12" fmla="*/ 0 h 1631216"/>
              <a:gd name="csX13" fmla="*/ 7987539 w 10153651"/>
              <a:gd name="csY13" fmla="*/ 0 h 1631216"/>
              <a:gd name="csX14" fmla="*/ 8461376 w 10153651"/>
              <a:gd name="csY14" fmla="*/ 0 h 1631216"/>
              <a:gd name="csX15" fmla="*/ 9239822 w 10153651"/>
              <a:gd name="csY15" fmla="*/ 0 h 1631216"/>
              <a:gd name="csX16" fmla="*/ 10153651 w 10153651"/>
              <a:gd name="csY16" fmla="*/ 0 h 1631216"/>
              <a:gd name="csX17" fmla="*/ 10153651 w 10153651"/>
              <a:gd name="csY17" fmla="*/ 527427 h 1631216"/>
              <a:gd name="csX18" fmla="*/ 10153651 w 10153651"/>
              <a:gd name="csY18" fmla="*/ 1038541 h 1631216"/>
              <a:gd name="csX19" fmla="*/ 10153651 w 10153651"/>
              <a:gd name="csY19" fmla="*/ 1631216 h 1631216"/>
              <a:gd name="csX20" fmla="*/ 9679814 w 10153651"/>
              <a:gd name="csY20" fmla="*/ 1631216 h 1631216"/>
              <a:gd name="csX21" fmla="*/ 8799831 w 10153651"/>
              <a:gd name="csY21" fmla="*/ 1631216 h 1631216"/>
              <a:gd name="csX22" fmla="*/ 8427530 w 10153651"/>
              <a:gd name="csY22" fmla="*/ 1631216 h 1631216"/>
              <a:gd name="csX23" fmla="*/ 7852157 w 10153651"/>
              <a:gd name="csY23" fmla="*/ 1631216 h 1631216"/>
              <a:gd name="csX24" fmla="*/ 7073710 w 10153651"/>
              <a:gd name="csY24" fmla="*/ 1631216 h 1631216"/>
              <a:gd name="csX25" fmla="*/ 6193727 w 10153651"/>
              <a:gd name="csY25" fmla="*/ 1631216 h 1631216"/>
              <a:gd name="csX26" fmla="*/ 5415281 w 10153651"/>
              <a:gd name="csY26" fmla="*/ 1631216 h 1631216"/>
              <a:gd name="csX27" fmla="*/ 4839907 w 10153651"/>
              <a:gd name="csY27" fmla="*/ 1631216 h 1631216"/>
              <a:gd name="csX28" fmla="*/ 4467606 w 10153651"/>
              <a:gd name="csY28" fmla="*/ 1631216 h 1631216"/>
              <a:gd name="csX29" fmla="*/ 3790696 w 10153651"/>
              <a:gd name="csY29" fmla="*/ 1631216 h 1631216"/>
              <a:gd name="csX30" fmla="*/ 3012250 w 10153651"/>
              <a:gd name="csY30" fmla="*/ 1631216 h 1631216"/>
              <a:gd name="csX31" fmla="*/ 2335340 w 10153651"/>
              <a:gd name="csY31" fmla="*/ 1631216 h 1631216"/>
              <a:gd name="csX32" fmla="*/ 1658430 w 10153651"/>
              <a:gd name="csY32" fmla="*/ 1631216 h 1631216"/>
              <a:gd name="csX33" fmla="*/ 1184593 w 10153651"/>
              <a:gd name="csY33" fmla="*/ 1631216 h 1631216"/>
              <a:gd name="csX34" fmla="*/ 609219 w 10153651"/>
              <a:gd name="csY34" fmla="*/ 1631216 h 1631216"/>
              <a:gd name="csX35" fmla="*/ 0 w 10153651"/>
              <a:gd name="csY35" fmla="*/ 1631216 h 1631216"/>
              <a:gd name="csX36" fmla="*/ 0 w 10153651"/>
              <a:gd name="csY36" fmla="*/ 1120102 h 1631216"/>
              <a:gd name="csX37" fmla="*/ 0 w 10153651"/>
              <a:gd name="csY37" fmla="*/ 543739 h 1631216"/>
              <a:gd name="csX38" fmla="*/ 0 w 10153651"/>
              <a:gd name="csY38" fmla="*/ 0 h 16312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0153651" h="1631216" extrusionOk="0">
                <a:moveTo>
                  <a:pt x="0" y="0"/>
                </a:moveTo>
                <a:cubicBezTo>
                  <a:pt x="269921" y="-31007"/>
                  <a:pt x="616136" y="-18604"/>
                  <a:pt x="778447" y="0"/>
                </a:cubicBezTo>
                <a:cubicBezTo>
                  <a:pt x="940758" y="18604"/>
                  <a:pt x="1326575" y="-11980"/>
                  <a:pt x="1556893" y="0"/>
                </a:cubicBezTo>
                <a:cubicBezTo>
                  <a:pt x="1787211" y="11980"/>
                  <a:pt x="1948324" y="-14294"/>
                  <a:pt x="2335340" y="0"/>
                </a:cubicBezTo>
                <a:cubicBezTo>
                  <a:pt x="2722356" y="14294"/>
                  <a:pt x="2537280" y="990"/>
                  <a:pt x="2707640" y="0"/>
                </a:cubicBezTo>
                <a:cubicBezTo>
                  <a:pt x="2878000" y="-990"/>
                  <a:pt x="3185199" y="-13052"/>
                  <a:pt x="3384550" y="0"/>
                </a:cubicBezTo>
                <a:cubicBezTo>
                  <a:pt x="3583901" y="13052"/>
                  <a:pt x="3668548" y="5202"/>
                  <a:pt x="3756851" y="0"/>
                </a:cubicBezTo>
                <a:cubicBezTo>
                  <a:pt x="3845154" y="-5202"/>
                  <a:pt x="4053579" y="9845"/>
                  <a:pt x="4332224" y="0"/>
                </a:cubicBezTo>
                <a:cubicBezTo>
                  <a:pt x="4610869" y="-9845"/>
                  <a:pt x="4589338" y="1260"/>
                  <a:pt x="4704525" y="0"/>
                </a:cubicBezTo>
                <a:cubicBezTo>
                  <a:pt x="4819712" y="-1260"/>
                  <a:pt x="5100674" y="1205"/>
                  <a:pt x="5482972" y="0"/>
                </a:cubicBezTo>
                <a:cubicBezTo>
                  <a:pt x="5865270" y="-1205"/>
                  <a:pt x="5983160" y="-13148"/>
                  <a:pt x="6159882" y="0"/>
                </a:cubicBezTo>
                <a:cubicBezTo>
                  <a:pt x="6336604" y="13148"/>
                  <a:pt x="6605152" y="-25815"/>
                  <a:pt x="6836792" y="0"/>
                </a:cubicBezTo>
                <a:cubicBezTo>
                  <a:pt x="7068432" y="25815"/>
                  <a:pt x="7107900" y="7554"/>
                  <a:pt x="7209092" y="0"/>
                </a:cubicBezTo>
                <a:cubicBezTo>
                  <a:pt x="7310284" y="-7554"/>
                  <a:pt x="7791171" y="13986"/>
                  <a:pt x="7987539" y="0"/>
                </a:cubicBezTo>
                <a:cubicBezTo>
                  <a:pt x="8183907" y="-13986"/>
                  <a:pt x="8274483" y="-10867"/>
                  <a:pt x="8461376" y="0"/>
                </a:cubicBezTo>
                <a:cubicBezTo>
                  <a:pt x="8648269" y="10867"/>
                  <a:pt x="8905110" y="20438"/>
                  <a:pt x="9239822" y="0"/>
                </a:cubicBezTo>
                <a:cubicBezTo>
                  <a:pt x="9574534" y="-20438"/>
                  <a:pt x="9919121" y="33586"/>
                  <a:pt x="10153651" y="0"/>
                </a:cubicBezTo>
                <a:cubicBezTo>
                  <a:pt x="10129033" y="166160"/>
                  <a:pt x="10173687" y="388056"/>
                  <a:pt x="10153651" y="527427"/>
                </a:cubicBezTo>
                <a:cubicBezTo>
                  <a:pt x="10133615" y="666798"/>
                  <a:pt x="10157269" y="873779"/>
                  <a:pt x="10153651" y="1038541"/>
                </a:cubicBezTo>
                <a:cubicBezTo>
                  <a:pt x="10150033" y="1203303"/>
                  <a:pt x="10133347" y="1373418"/>
                  <a:pt x="10153651" y="1631216"/>
                </a:cubicBezTo>
                <a:cubicBezTo>
                  <a:pt x="10050338" y="1645669"/>
                  <a:pt x="9829113" y="1647645"/>
                  <a:pt x="9679814" y="1631216"/>
                </a:cubicBezTo>
                <a:cubicBezTo>
                  <a:pt x="9530515" y="1614787"/>
                  <a:pt x="9090449" y="1601300"/>
                  <a:pt x="8799831" y="1631216"/>
                </a:cubicBezTo>
                <a:cubicBezTo>
                  <a:pt x="8509213" y="1661132"/>
                  <a:pt x="8591838" y="1613874"/>
                  <a:pt x="8427530" y="1631216"/>
                </a:cubicBezTo>
                <a:cubicBezTo>
                  <a:pt x="8263222" y="1648558"/>
                  <a:pt x="7973038" y="1612998"/>
                  <a:pt x="7852157" y="1631216"/>
                </a:cubicBezTo>
                <a:cubicBezTo>
                  <a:pt x="7731276" y="1649434"/>
                  <a:pt x="7342559" y="1652427"/>
                  <a:pt x="7073710" y="1631216"/>
                </a:cubicBezTo>
                <a:cubicBezTo>
                  <a:pt x="6804861" y="1610005"/>
                  <a:pt x="6478248" y="1621353"/>
                  <a:pt x="6193727" y="1631216"/>
                </a:cubicBezTo>
                <a:cubicBezTo>
                  <a:pt x="5909206" y="1641079"/>
                  <a:pt x="5642010" y="1657606"/>
                  <a:pt x="5415281" y="1631216"/>
                </a:cubicBezTo>
                <a:cubicBezTo>
                  <a:pt x="5188552" y="1604826"/>
                  <a:pt x="4982687" y="1646652"/>
                  <a:pt x="4839907" y="1631216"/>
                </a:cubicBezTo>
                <a:cubicBezTo>
                  <a:pt x="4697127" y="1615780"/>
                  <a:pt x="4561125" y="1649303"/>
                  <a:pt x="4467606" y="1631216"/>
                </a:cubicBezTo>
                <a:cubicBezTo>
                  <a:pt x="4374087" y="1613129"/>
                  <a:pt x="4049746" y="1650499"/>
                  <a:pt x="3790696" y="1631216"/>
                </a:cubicBezTo>
                <a:cubicBezTo>
                  <a:pt x="3531646" y="1611934"/>
                  <a:pt x="3310365" y="1656069"/>
                  <a:pt x="3012250" y="1631216"/>
                </a:cubicBezTo>
                <a:cubicBezTo>
                  <a:pt x="2714135" y="1606363"/>
                  <a:pt x="2494649" y="1626846"/>
                  <a:pt x="2335340" y="1631216"/>
                </a:cubicBezTo>
                <a:cubicBezTo>
                  <a:pt x="2176031" y="1635587"/>
                  <a:pt x="1992395" y="1636171"/>
                  <a:pt x="1658430" y="1631216"/>
                </a:cubicBezTo>
                <a:cubicBezTo>
                  <a:pt x="1324465" y="1626262"/>
                  <a:pt x="1398286" y="1626311"/>
                  <a:pt x="1184593" y="1631216"/>
                </a:cubicBezTo>
                <a:cubicBezTo>
                  <a:pt x="970900" y="1636121"/>
                  <a:pt x="873832" y="1604161"/>
                  <a:pt x="609219" y="1631216"/>
                </a:cubicBezTo>
                <a:cubicBezTo>
                  <a:pt x="344606" y="1658271"/>
                  <a:pt x="192472" y="1634871"/>
                  <a:pt x="0" y="1631216"/>
                </a:cubicBezTo>
                <a:cubicBezTo>
                  <a:pt x="-23613" y="1489418"/>
                  <a:pt x="-17659" y="1370264"/>
                  <a:pt x="0" y="1120102"/>
                </a:cubicBezTo>
                <a:cubicBezTo>
                  <a:pt x="17659" y="869940"/>
                  <a:pt x="-13863" y="659397"/>
                  <a:pt x="0" y="543739"/>
                </a:cubicBezTo>
                <a:cubicBezTo>
                  <a:pt x="13863" y="428081"/>
                  <a:pt x="5829" y="154696"/>
                  <a:pt x="0" y="0"/>
                </a:cubicBezTo>
                <a:close/>
              </a:path>
            </a:pathLst>
          </a:custGeom>
          <a:noFill/>
          <a:ln w="38100">
            <a:solidFill>
              <a:srgbClr val="0070C0"/>
            </a:solidFill>
            <a:extLst>
              <a:ext uri="{C807C97D-BFC1-408E-A445-0C87EB9F89A2}">
                <ask:lineSketchStyleProps xmlns:ask="http://schemas.microsoft.com/office/drawing/2018/sketchyshapes" sd="2141354869">
                  <a:prstGeom prst="rect">
                    <a:avLst/>
                  </a:prstGeom>
                  <ask:type>
                    <ask:lineSketchFreehand/>
                  </ask:type>
                </ask:lineSketchStyleProps>
              </a:ext>
            </a:extLst>
          </a:ln>
        </p:spPr>
        <p:txBody>
          <a:bodyPr wrap="square">
            <a:spAutoFit/>
          </a:bodyPr>
          <a:lstStyle/>
          <a:p>
            <a:r>
              <a:rPr lang="ja-JP" altLang="en-US" sz="2800"/>
              <a:t>・真の関係とみかけの関係を区別している</a:t>
            </a:r>
          </a:p>
          <a:p>
            <a:r>
              <a:rPr lang="ja-JP" altLang="en-US" sz="2400"/>
              <a:t>問題：日常の行動と病気の関係は？</a:t>
            </a:r>
          </a:p>
          <a:p>
            <a:r>
              <a:rPr lang="ja-JP" altLang="en-US" sz="2400"/>
              <a:t>結論：黒電話で日常的に電話したことのある人は高血圧が多い</a:t>
            </a:r>
          </a:p>
          <a:p>
            <a:r>
              <a:rPr lang="ja-JP" altLang="en-US" sz="2400"/>
              <a:t>（真の関係：高齢者は高血圧が多い）</a:t>
            </a:r>
          </a:p>
        </p:txBody>
      </p:sp>
    </p:spTree>
    <p:extLst>
      <p:ext uri="{BB962C8B-B14F-4D97-AF65-F5344CB8AC3E}">
        <p14:creationId xmlns:p14="http://schemas.microsoft.com/office/powerpoint/2010/main" val="2143481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53F7CC-EF81-CDBF-89A5-6AFB5ACBA9D1}"/>
              </a:ext>
            </a:extLst>
          </p:cNvPr>
          <p:cNvSpPr>
            <a:spLocks noGrp="1"/>
          </p:cNvSpPr>
          <p:nvPr>
            <p:ph type="title"/>
          </p:nvPr>
        </p:nvSpPr>
        <p:spPr/>
        <p:txBody>
          <a:bodyPr/>
          <a:lstStyle/>
          <a:p>
            <a:r>
              <a:rPr lang="ja-JP" altLang="en-US"/>
              <a:t>主張が否定される可能性も検討する</a:t>
            </a:r>
            <a:endParaRPr kumimoji="1" lang="ja-JP" altLang="en-US"/>
          </a:p>
        </p:txBody>
      </p:sp>
      <p:sp>
        <p:nvSpPr>
          <p:cNvPr id="3" name="コンテンツ プレースホルダー 2">
            <a:extLst>
              <a:ext uri="{FF2B5EF4-FFF2-40B4-BE49-F238E27FC236}">
                <a16:creationId xmlns:a16="http://schemas.microsoft.com/office/drawing/2014/main" id="{77778A23-2DC7-008D-492F-BA525020F732}"/>
              </a:ext>
            </a:extLst>
          </p:cNvPr>
          <p:cNvSpPr>
            <a:spLocks noGrp="1"/>
          </p:cNvSpPr>
          <p:nvPr>
            <p:ph idx="1"/>
          </p:nvPr>
        </p:nvSpPr>
        <p:spPr/>
        <p:txBody>
          <a:bodyPr/>
          <a:lstStyle/>
          <a:p>
            <a:pPr marL="0" indent="0" algn="ctr">
              <a:buNone/>
            </a:pPr>
            <a:r>
              <a:rPr kumimoji="1" lang="ja-JP" altLang="en-US" sz="3600">
                <a:latin typeface="HGSSoeiKakugothicUB"/>
                <a:ea typeface="HGSSoeiKakugothicUB"/>
              </a:rPr>
              <a:t>研究では良い面と</a:t>
            </a:r>
            <a:r>
              <a:rPr lang="ja-JP" altLang="en-US" sz="3600">
                <a:latin typeface="HGSSoeiKakugothicUB"/>
                <a:ea typeface="HGSSoeiKakugothicUB"/>
              </a:rPr>
              <a:t>悪い面の両方を検討する</a:t>
            </a:r>
            <a:endParaRPr lang="en-US" altLang="ja-JP" sz="3600">
              <a:latin typeface="HGSSoeiKakugothicUB"/>
              <a:ea typeface="HGSSoeiKakugothicUB"/>
            </a:endParaRPr>
          </a:p>
          <a:p>
            <a:pPr marL="0" indent="0" algn="ctr">
              <a:buNone/>
            </a:pPr>
            <a:r>
              <a:rPr lang="ja-JP" altLang="en-US" sz="5400">
                <a:latin typeface="HGSSoeiKakugothicUB"/>
                <a:ea typeface="HGSSoeiKakugothicUB"/>
              </a:rPr>
              <a:t>⇓</a:t>
            </a:r>
            <a:endParaRPr lang="en-US" altLang="ja-JP" sz="5400">
              <a:latin typeface="HGSSoeiKakugothicUB"/>
              <a:ea typeface="HGSSoeiKakugothicUB"/>
            </a:endParaRPr>
          </a:p>
          <a:p>
            <a:pPr marL="0" indent="0" algn="ctr">
              <a:buNone/>
            </a:pPr>
            <a:r>
              <a:rPr kumimoji="1" lang="ja-JP" altLang="en-US" sz="3600">
                <a:latin typeface="HGSSoeiKakugothicUB"/>
                <a:ea typeface="HGSSoeiKakugothicUB"/>
              </a:rPr>
              <a:t>事前の対象実験によって、</a:t>
            </a:r>
            <a:endParaRPr kumimoji="1" lang="en-US" altLang="ja-JP" sz="3600">
              <a:latin typeface="HGSSoeiKakugothicUB"/>
              <a:ea typeface="HGSSoeiKakugothicUB"/>
            </a:endParaRPr>
          </a:p>
          <a:p>
            <a:pPr marL="0" indent="0" algn="ctr">
              <a:buNone/>
            </a:pPr>
            <a:r>
              <a:rPr kumimoji="1" lang="ja-JP" altLang="en-US" sz="3600">
                <a:latin typeface="HGSSoeiKakugothicUB"/>
                <a:ea typeface="HGSSoeiKakugothicUB"/>
              </a:rPr>
              <a:t>その主張が否定される可能性の検討をする</a:t>
            </a:r>
            <a:endParaRPr lang="ja-JP" altLang="en-US" sz="3600">
              <a:latin typeface="HGSSoeiKakugothicUB"/>
              <a:ea typeface="HGSSoeiKakugothicUB"/>
            </a:endParaRPr>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E125943E-36E3-4B21-1FD2-5D8E0693CAD5}"/>
              </a:ext>
            </a:extLst>
          </p:cNvPr>
          <p:cNvSpPr>
            <a:spLocks noGrp="1"/>
          </p:cNvSpPr>
          <p:nvPr>
            <p:ph type="sldNum" sz="quarter" idx="12"/>
          </p:nvPr>
        </p:nvSpPr>
        <p:spPr/>
        <p:txBody>
          <a:bodyPr/>
          <a:lstStyle/>
          <a:p>
            <a:fld id="{FEF2A477-D289-406F-BE62-F4222DFC4C4D}" type="slidenum">
              <a:rPr kumimoji="1" lang="ja-JP" altLang="en-US" smtClean="0"/>
              <a:t>13</a:t>
            </a:fld>
            <a:endParaRPr kumimoji="1" lang="ja-JP" altLang="en-US"/>
          </a:p>
        </p:txBody>
      </p:sp>
    </p:spTree>
    <p:extLst>
      <p:ext uri="{BB962C8B-B14F-4D97-AF65-F5344CB8AC3E}">
        <p14:creationId xmlns:p14="http://schemas.microsoft.com/office/powerpoint/2010/main" val="1992877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2E0D86-849F-D9DB-2317-D606FC1554B3}"/>
              </a:ext>
            </a:extLst>
          </p:cNvPr>
          <p:cNvSpPr>
            <a:spLocks noGrp="1"/>
          </p:cNvSpPr>
          <p:nvPr>
            <p:ph type="title"/>
          </p:nvPr>
        </p:nvSpPr>
        <p:spPr/>
        <p:txBody>
          <a:bodyPr/>
          <a:lstStyle/>
          <a:p>
            <a:r>
              <a:rPr kumimoji="1" lang="ja-JP" altLang="en-US"/>
              <a:t>他と比べ、主張が確からしいか</a:t>
            </a:r>
          </a:p>
        </p:txBody>
      </p:sp>
      <p:sp>
        <p:nvSpPr>
          <p:cNvPr id="3" name="コンテンツ プレースホルダー 2">
            <a:extLst>
              <a:ext uri="{FF2B5EF4-FFF2-40B4-BE49-F238E27FC236}">
                <a16:creationId xmlns:a16="http://schemas.microsoft.com/office/drawing/2014/main" id="{CA3DDB38-41CC-714F-CCD9-877A1977890D}"/>
              </a:ext>
            </a:extLst>
          </p:cNvPr>
          <p:cNvSpPr>
            <a:spLocks noGrp="1"/>
          </p:cNvSpPr>
          <p:nvPr>
            <p:ph idx="1"/>
          </p:nvPr>
        </p:nvSpPr>
        <p:spPr>
          <a:xfrm>
            <a:off x="237744" y="2290953"/>
            <a:ext cx="11716512" cy="2276094"/>
          </a:xfrm>
        </p:spPr>
        <p:txBody>
          <a:bodyPr/>
          <a:lstStyle/>
          <a:p>
            <a:pPr marL="0" indent="0" algn="ctr">
              <a:buNone/>
            </a:pPr>
            <a:r>
              <a:rPr kumimoji="1" lang="ja-JP" altLang="en-US" sz="3600">
                <a:latin typeface="HGSSoeiKakugothicUB"/>
                <a:ea typeface="HGSSoeiKakugothicUB"/>
              </a:rPr>
              <a:t>研究とは候補の中から、最も確かなものを選び出す行為</a:t>
            </a:r>
            <a:endParaRPr lang="ja-JP" altLang="en-US" sz="3600">
              <a:latin typeface="HGSSoeiKakugothicUB"/>
              <a:ea typeface="HGSSoeiKakugothicUB"/>
            </a:endParaRPr>
          </a:p>
          <a:p>
            <a:pPr marL="0" indent="0" algn="ctr">
              <a:buNone/>
            </a:pPr>
            <a:r>
              <a:rPr lang="ja-JP" altLang="en-US" sz="6000">
                <a:latin typeface="HGSSoeiKakugothicUB"/>
                <a:ea typeface="HGSSoeiKakugothicUB"/>
              </a:rPr>
              <a:t>⇓</a:t>
            </a:r>
            <a:endParaRPr lang="en-US" altLang="ja-JP" sz="6000">
              <a:latin typeface="HGSSoeiKakugothicUB"/>
              <a:ea typeface="HGSSoeiKakugothicUB"/>
            </a:endParaRPr>
          </a:p>
          <a:p>
            <a:pPr marL="0" indent="0" algn="ctr">
              <a:buNone/>
            </a:pPr>
            <a:r>
              <a:rPr lang="ja-JP" altLang="en-US" sz="3600">
                <a:latin typeface="HGSSoeiKakugothicUB"/>
                <a:ea typeface="HGSSoeiKakugothicUB"/>
              </a:rPr>
              <a:t>他の主張よりも自分の主張が正しいことを示そう</a:t>
            </a:r>
          </a:p>
          <a:p>
            <a:endParaRPr kumimoji="1" lang="ja-JP" altLang="en-US"/>
          </a:p>
        </p:txBody>
      </p:sp>
      <p:sp>
        <p:nvSpPr>
          <p:cNvPr id="4" name="スライド番号プレースホルダー 3">
            <a:extLst>
              <a:ext uri="{FF2B5EF4-FFF2-40B4-BE49-F238E27FC236}">
                <a16:creationId xmlns:a16="http://schemas.microsoft.com/office/drawing/2014/main" id="{EF75EE1E-0173-681A-1D15-0514A109A336}"/>
              </a:ext>
            </a:extLst>
          </p:cNvPr>
          <p:cNvSpPr>
            <a:spLocks noGrp="1"/>
          </p:cNvSpPr>
          <p:nvPr>
            <p:ph type="sldNum" sz="quarter" idx="12"/>
          </p:nvPr>
        </p:nvSpPr>
        <p:spPr/>
        <p:txBody>
          <a:bodyPr/>
          <a:lstStyle/>
          <a:p>
            <a:fld id="{FEF2A477-D289-406F-BE62-F4222DFC4C4D}" type="slidenum">
              <a:rPr kumimoji="1" lang="ja-JP" altLang="en-US" smtClean="0"/>
              <a:t>14</a:t>
            </a:fld>
            <a:endParaRPr kumimoji="1" lang="ja-JP" altLang="en-US"/>
          </a:p>
        </p:txBody>
      </p:sp>
    </p:spTree>
    <p:extLst>
      <p:ext uri="{BB962C8B-B14F-4D97-AF65-F5344CB8AC3E}">
        <p14:creationId xmlns:p14="http://schemas.microsoft.com/office/powerpoint/2010/main" val="2876511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E3BBDD-7758-1953-8718-D4F3EE15396B}"/>
              </a:ext>
            </a:extLst>
          </p:cNvPr>
          <p:cNvSpPr>
            <a:spLocks noGrp="1"/>
          </p:cNvSpPr>
          <p:nvPr>
            <p:ph type="title"/>
          </p:nvPr>
        </p:nvSpPr>
        <p:spPr/>
        <p:txBody>
          <a:bodyPr>
            <a:normAutofit/>
          </a:bodyPr>
          <a:lstStyle/>
          <a:p>
            <a:r>
              <a:rPr kumimoji="1" lang="ja-JP" altLang="en-US" sz="4800">
                <a:solidFill>
                  <a:srgbClr val="0070C0"/>
                </a:solidFill>
                <a:latin typeface="HG創英角ｺﾞｼｯｸUB" panose="020B0909000000000000" pitchFamily="49" charset="-128"/>
                <a:ea typeface="HG創英角ｺﾞｼｯｸUB" panose="020B0909000000000000" pitchFamily="49" charset="-128"/>
              </a:rPr>
              <a:t>剽窃を絶対にしない</a:t>
            </a:r>
          </a:p>
        </p:txBody>
      </p:sp>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15</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1367522"/>
            <a:ext cx="10829544" cy="769441"/>
          </a:xfrm>
          <a:prstGeom prst="rect">
            <a:avLst/>
          </a:prstGeom>
          <a:noFill/>
        </p:spPr>
        <p:txBody>
          <a:bodyPr wrap="square" rtlCol="0">
            <a:spAutoFit/>
          </a:bodyPr>
          <a:lstStyle/>
          <a:p>
            <a:r>
              <a:rPr kumimoji="1" lang="ja-JP" altLang="en-US" sz="4400">
                <a:latin typeface="HG創英角ｺﾞｼｯｸUB" panose="020B0909000000000000" pitchFamily="49" charset="-128"/>
                <a:ea typeface="HG創英角ｺﾞｼｯｸUB" panose="020B0909000000000000" pitchFamily="49" charset="-128"/>
              </a:rPr>
              <a:t>剽窃とは何か</a:t>
            </a: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1054608" y="2166880"/>
            <a:ext cx="10930128" cy="584775"/>
          </a:xfrm>
          <a:prstGeom prst="rect">
            <a:avLst/>
          </a:prstGeom>
          <a:noFill/>
        </p:spPr>
        <p:txBody>
          <a:bodyPr wrap="square" rtlCol="0">
            <a:spAutoFit/>
          </a:bodyPr>
          <a:lstStyle/>
          <a:p>
            <a:r>
              <a:rPr kumimoji="1" lang="ja-JP" altLang="en-US" sz="3200">
                <a:latin typeface="HGS創英角ｺﾞｼｯｸUB" panose="020B0900000000000000" pitchFamily="50" charset="-128"/>
                <a:ea typeface="HGS創英角ｺﾞｼｯｸUB" panose="020B0900000000000000" pitchFamily="50" charset="-128"/>
              </a:rPr>
              <a:t>他者の文章等を盗み、自分のものとして書いてしまう行為</a:t>
            </a:r>
          </a:p>
        </p:txBody>
      </p:sp>
      <p:pic>
        <p:nvPicPr>
          <p:cNvPr id="7" name="図 6" descr="テキスト&#10;&#10;低い精度で自動的に生成された説明">
            <a:extLst>
              <a:ext uri="{FF2B5EF4-FFF2-40B4-BE49-F238E27FC236}">
                <a16:creationId xmlns:a16="http://schemas.microsoft.com/office/drawing/2014/main" id="{4879070B-25A8-326F-C59C-5B5D5EB83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712" y="2700079"/>
            <a:ext cx="2960338" cy="2960338"/>
          </a:xfrm>
          <a:prstGeom prst="rect">
            <a:avLst/>
          </a:prstGeom>
        </p:spPr>
      </p:pic>
      <p:sp>
        <p:nvSpPr>
          <p:cNvPr id="8" name="テキスト ボックス 7">
            <a:extLst>
              <a:ext uri="{FF2B5EF4-FFF2-40B4-BE49-F238E27FC236}">
                <a16:creationId xmlns:a16="http://schemas.microsoft.com/office/drawing/2014/main" id="{FBD68820-04FA-DC78-2243-9DEF45B1DA7E}"/>
              </a:ext>
            </a:extLst>
          </p:cNvPr>
          <p:cNvSpPr txBox="1"/>
          <p:nvPr/>
        </p:nvSpPr>
        <p:spPr>
          <a:xfrm>
            <a:off x="937641" y="5548543"/>
            <a:ext cx="3078480" cy="707886"/>
          </a:xfrm>
          <a:prstGeom prst="rect">
            <a:avLst/>
          </a:prstGeom>
          <a:noFill/>
        </p:spPr>
        <p:txBody>
          <a:bodyPr wrap="square" rtlCol="0">
            <a:spAutoFit/>
          </a:bodyPr>
          <a:lstStyle/>
          <a:p>
            <a:pPr algn="ctr"/>
            <a:r>
              <a:rPr kumimoji="1" lang="ja-JP" altLang="en-US" sz="2000">
                <a:latin typeface="HGP創英角ｺﾞｼｯｸUB" panose="020B0900000000000000" pitchFamily="50" charset="-128"/>
                <a:ea typeface="HGP創英角ｺﾞｼｯｸUB" panose="020B0900000000000000" pitchFamily="50" charset="-128"/>
              </a:rPr>
              <a:t>本やインターネットの文章をそのまま写す</a:t>
            </a:r>
          </a:p>
        </p:txBody>
      </p:sp>
      <p:pic>
        <p:nvPicPr>
          <p:cNvPr id="10" name="図 9" descr="文字の書かれた紙&#10;&#10;自動的に生成された説明">
            <a:extLst>
              <a:ext uri="{FF2B5EF4-FFF2-40B4-BE49-F238E27FC236}">
                <a16:creationId xmlns:a16="http://schemas.microsoft.com/office/drawing/2014/main" id="{7B74E306-0F12-2E87-C09E-C52D702C4E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615" y="2925424"/>
            <a:ext cx="2509647" cy="2509647"/>
          </a:xfrm>
          <a:prstGeom prst="rect">
            <a:avLst/>
          </a:prstGeom>
        </p:spPr>
      </p:pic>
      <p:sp>
        <p:nvSpPr>
          <p:cNvPr id="11" name="テキスト ボックス 10">
            <a:extLst>
              <a:ext uri="{FF2B5EF4-FFF2-40B4-BE49-F238E27FC236}">
                <a16:creationId xmlns:a16="http://schemas.microsoft.com/office/drawing/2014/main" id="{17AE9976-3DB8-01DF-B243-13B57D013B4E}"/>
              </a:ext>
            </a:extLst>
          </p:cNvPr>
          <p:cNvSpPr txBox="1"/>
          <p:nvPr/>
        </p:nvSpPr>
        <p:spPr>
          <a:xfrm>
            <a:off x="4282626" y="5548543"/>
            <a:ext cx="3614928" cy="707886"/>
          </a:xfrm>
          <a:prstGeom prst="rect">
            <a:avLst/>
          </a:prstGeom>
          <a:noFill/>
        </p:spPr>
        <p:txBody>
          <a:bodyPr wrap="square" rtlCol="0">
            <a:spAutoFit/>
          </a:bodyPr>
          <a:lstStyle/>
          <a:p>
            <a:pPr algn="ctr"/>
            <a:r>
              <a:rPr kumimoji="1" lang="ja-JP" altLang="en-US" sz="2000">
                <a:latin typeface="HGP創英角ｺﾞｼｯｸUB" panose="020B0900000000000000" pitchFamily="50" charset="-128"/>
                <a:ea typeface="HGP創英角ｺﾞｼｯｸUB" panose="020B0900000000000000" pitchFamily="50" charset="-128"/>
              </a:rPr>
              <a:t>他者のデータを自分が取ったかのように提示する</a:t>
            </a:r>
          </a:p>
        </p:txBody>
      </p:sp>
      <p:pic>
        <p:nvPicPr>
          <p:cNvPr id="13" name="図 12" descr="電話 が含まれている画像&#10;&#10;自動的に生成された説明">
            <a:extLst>
              <a:ext uri="{FF2B5EF4-FFF2-40B4-BE49-F238E27FC236}">
                <a16:creationId xmlns:a16="http://schemas.microsoft.com/office/drawing/2014/main" id="{2A95094F-2C35-7B01-4730-E8FF8C6D0B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7827" y="3043352"/>
            <a:ext cx="2509646" cy="2509646"/>
          </a:xfrm>
          <a:prstGeom prst="rect">
            <a:avLst/>
          </a:prstGeom>
        </p:spPr>
      </p:pic>
      <p:sp>
        <p:nvSpPr>
          <p:cNvPr id="14" name="テキスト ボックス 13">
            <a:extLst>
              <a:ext uri="{FF2B5EF4-FFF2-40B4-BE49-F238E27FC236}">
                <a16:creationId xmlns:a16="http://schemas.microsoft.com/office/drawing/2014/main" id="{6E109F0E-E4C6-AF67-F577-16EA389FDB61}"/>
              </a:ext>
            </a:extLst>
          </p:cNvPr>
          <p:cNvSpPr txBox="1"/>
          <p:nvPr/>
        </p:nvSpPr>
        <p:spPr>
          <a:xfrm>
            <a:off x="7956625" y="5548543"/>
            <a:ext cx="3927527" cy="707886"/>
          </a:xfrm>
          <a:prstGeom prst="rect">
            <a:avLst/>
          </a:prstGeom>
          <a:noFill/>
        </p:spPr>
        <p:txBody>
          <a:bodyPr wrap="square" rtlCol="0">
            <a:spAutoFit/>
          </a:bodyPr>
          <a:lstStyle/>
          <a:p>
            <a:pPr algn="ctr"/>
            <a:r>
              <a:rPr lang="en-US" altLang="ja-JP" sz="2000">
                <a:latin typeface="HGP創英角ｺﾞｼｯｸUB" panose="020B0900000000000000" pitchFamily="50" charset="-128"/>
                <a:ea typeface="HGP創英角ｺﾞｼｯｸUB" panose="020B0900000000000000" pitchFamily="50" charset="-128"/>
              </a:rPr>
              <a:t>AI</a:t>
            </a:r>
            <a:r>
              <a:rPr lang="ja-JP" altLang="en-US" sz="2000">
                <a:latin typeface="HGP創英角ｺﾞｼｯｸUB" panose="020B0900000000000000" pitchFamily="50" charset="-128"/>
                <a:ea typeface="HGP創英角ｺﾞｼｯｸUB" panose="020B0900000000000000" pitchFamily="50" charset="-128"/>
              </a:rPr>
              <a:t>に書かせた文章を自分が書いたものとする行為</a:t>
            </a:r>
            <a:endParaRPr lang="en-US" altLang="ja-JP" sz="200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2599244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16</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581138"/>
            <a:ext cx="10829544" cy="769441"/>
          </a:xfrm>
          <a:prstGeom prst="rect">
            <a:avLst/>
          </a:prstGeom>
          <a:noFill/>
        </p:spPr>
        <p:txBody>
          <a:bodyPr wrap="square" rtlCol="0">
            <a:spAutoFit/>
          </a:bodyPr>
          <a:lstStyle/>
          <a:p>
            <a:r>
              <a:rPr kumimoji="1" lang="ja-JP" altLang="en-US" sz="4400">
                <a:latin typeface="HG創英角ｺﾞｼｯｸUB" panose="020B0909000000000000" pitchFamily="49" charset="-128"/>
                <a:ea typeface="HG創英角ｺﾞｼｯｸUB" panose="020B0909000000000000" pitchFamily="49" charset="-128"/>
              </a:rPr>
              <a:t>剽窃</a:t>
            </a:r>
            <a:r>
              <a:rPr lang="ja-JP" altLang="en-US" sz="4400">
                <a:latin typeface="HG創英角ｺﾞｼｯｸUB" panose="020B0909000000000000" pitchFamily="49" charset="-128"/>
                <a:ea typeface="HG創英角ｺﾞｼｯｸUB" panose="020B0909000000000000" pitchFamily="49" charset="-128"/>
              </a:rPr>
              <a:t>を絶対にしない</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1054608" y="1383481"/>
            <a:ext cx="10411968" cy="584775"/>
          </a:xfrm>
          <a:prstGeom prst="rect">
            <a:avLst/>
          </a:prstGeom>
          <a:noFill/>
        </p:spPr>
        <p:txBody>
          <a:bodyPr wrap="square" rtlCol="0">
            <a:spAutoFit/>
          </a:bodyPr>
          <a:lstStyle/>
          <a:p>
            <a:r>
              <a:rPr kumimoji="1" lang="ja-JP" altLang="en-US" sz="3200">
                <a:latin typeface="HGS創英角ｺﾞｼｯｸUB" panose="020B0900000000000000" pitchFamily="50" charset="-128"/>
                <a:ea typeface="HGS創英角ｺﾞｼｯｸUB" panose="020B0900000000000000" pitchFamily="50" charset="-128"/>
              </a:rPr>
              <a:t>なぜ剽窃をしてはいけないのか</a:t>
            </a:r>
          </a:p>
        </p:txBody>
      </p:sp>
      <p:pic>
        <p:nvPicPr>
          <p:cNvPr id="19" name="図 18" descr="おもちゃ, 人形, レゴ, 写真 が含まれている画像&#10;&#10;自動的に生成された説明">
            <a:extLst>
              <a:ext uri="{FF2B5EF4-FFF2-40B4-BE49-F238E27FC236}">
                <a16:creationId xmlns:a16="http://schemas.microsoft.com/office/drawing/2014/main" id="{4F7C4451-DB53-8AE7-A191-FB40BF9DCF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4269" y="2147369"/>
            <a:ext cx="2960338" cy="2960338"/>
          </a:xfrm>
          <a:prstGeom prst="rect">
            <a:avLst/>
          </a:prstGeom>
        </p:spPr>
      </p:pic>
      <p:pic>
        <p:nvPicPr>
          <p:cNvPr id="21" name="図 20" descr="白いバックグラウンドの前に座っている人形&#10;&#10;低い精度で自動的に生成された説明">
            <a:extLst>
              <a:ext uri="{FF2B5EF4-FFF2-40B4-BE49-F238E27FC236}">
                <a16:creationId xmlns:a16="http://schemas.microsoft.com/office/drawing/2014/main" id="{29F12677-7D56-D98E-49FF-EFDB9AD86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7393" y="2147369"/>
            <a:ext cx="2960338" cy="2960338"/>
          </a:xfrm>
          <a:prstGeom prst="rect">
            <a:avLst/>
          </a:prstGeom>
        </p:spPr>
      </p:pic>
      <p:sp>
        <p:nvSpPr>
          <p:cNvPr id="22" name="テキスト ボックス 21">
            <a:extLst>
              <a:ext uri="{FF2B5EF4-FFF2-40B4-BE49-F238E27FC236}">
                <a16:creationId xmlns:a16="http://schemas.microsoft.com/office/drawing/2014/main" id="{71D3142F-7ED9-FE6A-79A9-6BAFE9E26B8A}"/>
              </a:ext>
            </a:extLst>
          </p:cNvPr>
          <p:cNvSpPr txBox="1"/>
          <p:nvPr/>
        </p:nvSpPr>
        <p:spPr>
          <a:xfrm>
            <a:off x="1580111" y="5338620"/>
            <a:ext cx="4128654" cy="400110"/>
          </a:xfrm>
          <a:prstGeom prst="rect">
            <a:avLst/>
          </a:prstGeom>
          <a:noFill/>
        </p:spPr>
        <p:txBody>
          <a:bodyPr wrap="square" rtlCol="0">
            <a:spAutoFit/>
          </a:bodyPr>
          <a:lstStyle/>
          <a:p>
            <a:pPr algn="ctr"/>
            <a:r>
              <a:rPr kumimoji="1" lang="ja-JP" altLang="en-US" sz="2000">
                <a:latin typeface="HGS創英角ｺﾞｼｯｸUB" panose="020B0900000000000000" pitchFamily="50" charset="-128"/>
                <a:ea typeface="HGS創英角ｺﾞｼｯｸUB" panose="020B0900000000000000" pitchFamily="50" charset="-128"/>
              </a:rPr>
              <a:t>シンプルに犯罪</a:t>
            </a:r>
          </a:p>
        </p:txBody>
      </p:sp>
      <p:sp>
        <p:nvSpPr>
          <p:cNvPr id="23" name="テキスト ボックス 22">
            <a:extLst>
              <a:ext uri="{FF2B5EF4-FFF2-40B4-BE49-F238E27FC236}">
                <a16:creationId xmlns:a16="http://schemas.microsoft.com/office/drawing/2014/main" id="{511FC096-67C6-82CE-5711-8CE7E746F202}"/>
              </a:ext>
            </a:extLst>
          </p:cNvPr>
          <p:cNvSpPr txBox="1"/>
          <p:nvPr/>
        </p:nvSpPr>
        <p:spPr>
          <a:xfrm>
            <a:off x="6483237" y="5338620"/>
            <a:ext cx="4128654" cy="400110"/>
          </a:xfrm>
          <a:prstGeom prst="rect">
            <a:avLst/>
          </a:prstGeom>
          <a:noFill/>
        </p:spPr>
        <p:txBody>
          <a:bodyPr wrap="square" rtlCol="0">
            <a:spAutoFit/>
          </a:bodyPr>
          <a:lstStyle/>
          <a:p>
            <a:pPr algn="ctr"/>
            <a:r>
              <a:rPr lang="ja-JP" altLang="en-US" sz="2000">
                <a:latin typeface="HGS創英角ｺﾞｼｯｸUB" panose="020B0900000000000000" pitchFamily="50" charset="-128"/>
                <a:ea typeface="HGS創英角ｺﾞｼｯｸUB" panose="020B0900000000000000" pitchFamily="50" charset="-128"/>
              </a:rPr>
              <a:t>自分を鍛える場を放棄してしまう</a:t>
            </a:r>
            <a:endParaRPr kumimoji="1" lang="ja-JP" altLang="en-US" sz="2000">
              <a:latin typeface="HGS創英角ｺﾞｼｯｸUB" panose="020B0900000000000000" pitchFamily="50" charset="-128"/>
              <a:ea typeface="HGS創英角ｺﾞｼｯｸUB" panose="020B0900000000000000" pitchFamily="50" charset="-128"/>
            </a:endParaRPr>
          </a:p>
        </p:txBody>
      </p:sp>
      <p:sp>
        <p:nvSpPr>
          <p:cNvPr id="24" name="テキスト ボックス 23">
            <a:extLst>
              <a:ext uri="{FF2B5EF4-FFF2-40B4-BE49-F238E27FC236}">
                <a16:creationId xmlns:a16="http://schemas.microsoft.com/office/drawing/2014/main" id="{A35456B6-7FD0-6060-140C-9F12E985C157}"/>
              </a:ext>
            </a:extLst>
          </p:cNvPr>
          <p:cNvSpPr txBox="1"/>
          <p:nvPr/>
        </p:nvSpPr>
        <p:spPr>
          <a:xfrm>
            <a:off x="1261872" y="5831026"/>
            <a:ext cx="10204704" cy="707886"/>
          </a:xfrm>
          <a:prstGeom prst="rect">
            <a:avLst/>
          </a:prstGeom>
          <a:noFill/>
        </p:spPr>
        <p:txBody>
          <a:bodyPr wrap="square" rtlCol="0">
            <a:spAutoFit/>
          </a:bodyPr>
          <a:lstStyle/>
          <a:p>
            <a:pPr algn="ctr"/>
            <a:r>
              <a:rPr lang="ja-JP" altLang="en-US" sz="4000">
                <a:solidFill>
                  <a:srgbClr val="FF0000"/>
                </a:solidFill>
                <a:latin typeface="HGS創英角ｺﾞｼｯｸUB" panose="020B0900000000000000" pitchFamily="50" charset="-128"/>
                <a:ea typeface="HGS創英角ｺﾞｼｯｸUB" panose="020B0900000000000000" pitchFamily="50" charset="-128"/>
              </a:rPr>
              <a:t>剽窃は何の進歩ももたらせない</a:t>
            </a:r>
            <a:endParaRPr kumimoji="1" lang="ja-JP" altLang="en-US" sz="4000">
              <a:solidFill>
                <a:srgbClr val="FF0000"/>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2012202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17</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581138"/>
            <a:ext cx="10829544" cy="769441"/>
          </a:xfrm>
          <a:prstGeom prst="rect">
            <a:avLst/>
          </a:prstGeom>
          <a:noFill/>
        </p:spPr>
        <p:txBody>
          <a:bodyPr wrap="square" rtlCol="0">
            <a:spAutoFit/>
          </a:bodyPr>
          <a:lstStyle/>
          <a:p>
            <a:r>
              <a:rPr kumimoji="1" lang="ja-JP" altLang="en-US" sz="4400">
                <a:latin typeface="HG創英角ｺﾞｼｯｸUB" panose="020B0909000000000000" pitchFamily="49" charset="-128"/>
                <a:ea typeface="HG創英角ｺﾞｼｯｸUB" panose="020B0909000000000000" pitchFamily="49" charset="-128"/>
              </a:rPr>
              <a:t>剽窃</a:t>
            </a:r>
            <a:r>
              <a:rPr lang="ja-JP" altLang="en-US" sz="4400">
                <a:latin typeface="HG創英角ｺﾞｼｯｸUB" panose="020B0909000000000000" pitchFamily="49" charset="-128"/>
                <a:ea typeface="HG創英角ｺﾞｼｯｸUB" panose="020B0909000000000000" pitchFamily="49" charset="-128"/>
              </a:rPr>
              <a:t>を絶対にしない</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1054608" y="1383481"/>
            <a:ext cx="10411968" cy="584775"/>
          </a:xfrm>
          <a:prstGeom prst="rect">
            <a:avLst/>
          </a:prstGeom>
          <a:noFill/>
        </p:spPr>
        <p:txBody>
          <a:bodyPr wrap="square" rtlCol="0">
            <a:spAutoFit/>
          </a:bodyPr>
          <a:lstStyle/>
          <a:p>
            <a:r>
              <a:rPr kumimoji="1" lang="ja-JP" altLang="en-US" sz="3200">
                <a:latin typeface="HGS創英角ｺﾞｼｯｸUB" panose="020B0900000000000000" pitchFamily="50" charset="-128"/>
                <a:ea typeface="HGS創英角ｺﾞｼｯｸUB" panose="020B0900000000000000" pitchFamily="50" charset="-128"/>
              </a:rPr>
              <a:t>なぜ剽窃をしてはいけないのか</a:t>
            </a:r>
          </a:p>
        </p:txBody>
      </p:sp>
      <p:pic>
        <p:nvPicPr>
          <p:cNvPr id="7" name="図 6" descr="テキスト&#10;&#10;低い精度で自動的に生成された説明">
            <a:extLst>
              <a:ext uri="{FF2B5EF4-FFF2-40B4-BE49-F238E27FC236}">
                <a16:creationId xmlns:a16="http://schemas.microsoft.com/office/drawing/2014/main" id="{4879070B-25A8-326F-C59C-5B5D5EB83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712" y="2211380"/>
            <a:ext cx="2960338" cy="2960338"/>
          </a:xfrm>
          <a:prstGeom prst="rect">
            <a:avLst/>
          </a:prstGeom>
        </p:spPr>
      </p:pic>
      <p:sp>
        <p:nvSpPr>
          <p:cNvPr id="8" name="テキスト ボックス 7">
            <a:extLst>
              <a:ext uri="{FF2B5EF4-FFF2-40B4-BE49-F238E27FC236}">
                <a16:creationId xmlns:a16="http://schemas.microsoft.com/office/drawing/2014/main" id="{FBD68820-04FA-DC78-2243-9DEF45B1DA7E}"/>
              </a:ext>
            </a:extLst>
          </p:cNvPr>
          <p:cNvSpPr txBox="1"/>
          <p:nvPr/>
        </p:nvSpPr>
        <p:spPr>
          <a:xfrm>
            <a:off x="937641" y="5059844"/>
            <a:ext cx="3078480" cy="707886"/>
          </a:xfrm>
          <a:prstGeom prst="rect">
            <a:avLst/>
          </a:prstGeom>
          <a:noFill/>
        </p:spPr>
        <p:txBody>
          <a:bodyPr wrap="square" rtlCol="0">
            <a:spAutoFit/>
          </a:bodyPr>
          <a:lstStyle/>
          <a:p>
            <a:pPr algn="ctr"/>
            <a:r>
              <a:rPr kumimoji="1" lang="ja-JP" altLang="en-US" sz="2000">
                <a:latin typeface="HGP創英角ｺﾞｼｯｸUB" panose="020B0900000000000000" pitchFamily="50" charset="-128"/>
                <a:ea typeface="HGP創英角ｺﾞｼｯｸUB" panose="020B0900000000000000" pitchFamily="50" charset="-128"/>
              </a:rPr>
              <a:t>本やインターネットの文章をそのまま写す</a:t>
            </a:r>
          </a:p>
        </p:txBody>
      </p:sp>
      <p:pic>
        <p:nvPicPr>
          <p:cNvPr id="10" name="図 9" descr="文字の書かれた紙&#10;&#10;自動的に生成された説明">
            <a:extLst>
              <a:ext uri="{FF2B5EF4-FFF2-40B4-BE49-F238E27FC236}">
                <a16:creationId xmlns:a16="http://schemas.microsoft.com/office/drawing/2014/main" id="{7B74E306-0F12-2E87-C09E-C52D702C4E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615" y="2436725"/>
            <a:ext cx="2509647" cy="2509647"/>
          </a:xfrm>
          <a:prstGeom prst="rect">
            <a:avLst/>
          </a:prstGeom>
        </p:spPr>
      </p:pic>
      <p:sp>
        <p:nvSpPr>
          <p:cNvPr id="11" name="テキスト ボックス 10">
            <a:extLst>
              <a:ext uri="{FF2B5EF4-FFF2-40B4-BE49-F238E27FC236}">
                <a16:creationId xmlns:a16="http://schemas.microsoft.com/office/drawing/2014/main" id="{17AE9976-3DB8-01DF-B243-13B57D013B4E}"/>
              </a:ext>
            </a:extLst>
          </p:cNvPr>
          <p:cNvSpPr txBox="1"/>
          <p:nvPr/>
        </p:nvSpPr>
        <p:spPr>
          <a:xfrm>
            <a:off x="4282626" y="5059844"/>
            <a:ext cx="3614928" cy="707886"/>
          </a:xfrm>
          <a:prstGeom prst="rect">
            <a:avLst/>
          </a:prstGeom>
          <a:noFill/>
        </p:spPr>
        <p:txBody>
          <a:bodyPr wrap="square" rtlCol="0">
            <a:spAutoFit/>
          </a:bodyPr>
          <a:lstStyle/>
          <a:p>
            <a:pPr algn="ctr"/>
            <a:r>
              <a:rPr kumimoji="1" lang="ja-JP" altLang="en-US" sz="2000">
                <a:latin typeface="HGP創英角ｺﾞｼｯｸUB" panose="020B0900000000000000" pitchFamily="50" charset="-128"/>
                <a:ea typeface="HGP創英角ｺﾞｼｯｸUB" panose="020B0900000000000000" pitchFamily="50" charset="-128"/>
              </a:rPr>
              <a:t>他者のデータを自分が取ったかのように提示する</a:t>
            </a:r>
          </a:p>
        </p:txBody>
      </p:sp>
      <p:pic>
        <p:nvPicPr>
          <p:cNvPr id="13" name="図 12" descr="電話 が含まれている画像&#10;&#10;自動的に生成された説明">
            <a:extLst>
              <a:ext uri="{FF2B5EF4-FFF2-40B4-BE49-F238E27FC236}">
                <a16:creationId xmlns:a16="http://schemas.microsoft.com/office/drawing/2014/main" id="{2A95094F-2C35-7B01-4730-E8FF8C6D0B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7827" y="2554653"/>
            <a:ext cx="2509646" cy="2509646"/>
          </a:xfrm>
          <a:prstGeom prst="rect">
            <a:avLst/>
          </a:prstGeom>
        </p:spPr>
      </p:pic>
      <p:sp>
        <p:nvSpPr>
          <p:cNvPr id="14" name="テキスト ボックス 13">
            <a:extLst>
              <a:ext uri="{FF2B5EF4-FFF2-40B4-BE49-F238E27FC236}">
                <a16:creationId xmlns:a16="http://schemas.microsoft.com/office/drawing/2014/main" id="{6E109F0E-E4C6-AF67-F577-16EA389FDB61}"/>
              </a:ext>
            </a:extLst>
          </p:cNvPr>
          <p:cNvSpPr txBox="1"/>
          <p:nvPr/>
        </p:nvSpPr>
        <p:spPr>
          <a:xfrm>
            <a:off x="7956625" y="5059844"/>
            <a:ext cx="3927527" cy="707886"/>
          </a:xfrm>
          <a:prstGeom prst="rect">
            <a:avLst/>
          </a:prstGeom>
          <a:noFill/>
        </p:spPr>
        <p:txBody>
          <a:bodyPr wrap="square" rtlCol="0">
            <a:spAutoFit/>
          </a:bodyPr>
          <a:lstStyle/>
          <a:p>
            <a:pPr algn="ctr"/>
            <a:r>
              <a:rPr lang="en-US" altLang="ja-JP" sz="2000">
                <a:latin typeface="HGP創英角ｺﾞｼｯｸUB" panose="020B0900000000000000" pitchFamily="50" charset="-128"/>
                <a:ea typeface="HGP創英角ｺﾞｼｯｸUB" panose="020B0900000000000000" pitchFamily="50" charset="-128"/>
              </a:rPr>
              <a:t>AI</a:t>
            </a:r>
            <a:r>
              <a:rPr lang="ja-JP" altLang="en-US" sz="2000">
                <a:latin typeface="HGP創英角ｺﾞｼｯｸUB" panose="020B0900000000000000" pitchFamily="50" charset="-128"/>
                <a:ea typeface="HGP創英角ｺﾞｼｯｸUB" panose="020B0900000000000000" pitchFamily="50" charset="-128"/>
              </a:rPr>
              <a:t>に書かせた文章を自分が書いたものとする行為</a:t>
            </a:r>
            <a:endParaRPr lang="en-US" altLang="ja-JP" sz="2000">
              <a:latin typeface="HGP創英角ｺﾞｼｯｸUB" panose="020B0900000000000000" pitchFamily="50" charset="-128"/>
              <a:ea typeface="HGP創英角ｺﾞｼｯｸUB" panose="020B0900000000000000" pitchFamily="50" charset="-128"/>
            </a:endParaRPr>
          </a:p>
        </p:txBody>
      </p:sp>
      <p:pic>
        <p:nvPicPr>
          <p:cNvPr id="15" name="図 14" descr="アイコン&#10;&#10;自動的に生成された説明">
            <a:extLst>
              <a:ext uri="{FF2B5EF4-FFF2-40B4-BE49-F238E27FC236}">
                <a16:creationId xmlns:a16="http://schemas.microsoft.com/office/drawing/2014/main" id="{5E14B8C8-67ED-24E6-2E43-4FE2FF9A4A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929" y="2451453"/>
            <a:ext cx="2568269" cy="2568269"/>
          </a:xfrm>
          <a:prstGeom prst="rect">
            <a:avLst/>
          </a:prstGeom>
        </p:spPr>
      </p:pic>
      <p:pic>
        <p:nvPicPr>
          <p:cNvPr id="16" name="図 15">
            <a:extLst>
              <a:ext uri="{FF2B5EF4-FFF2-40B4-BE49-F238E27FC236}">
                <a16:creationId xmlns:a16="http://schemas.microsoft.com/office/drawing/2014/main" id="{65718176-F4AF-BA9C-D4B5-FD2CCB4188E7}"/>
              </a:ext>
            </a:extLst>
          </p:cNvPr>
          <p:cNvPicPr>
            <a:picLocks noChangeAspect="1"/>
          </p:cNvPicPr>
          <p:nvPr/>
        </p:nvPicPr>
        <p:blipFill>
          <a:blip r:embed="rId6"/>
          <a:stretch>
            <a:fillRect/>
          </a:stretch>
        </p:blipFill>
        <p:spPr>
          <a:xfrm>
            <a:off x="4806771" y="2408229"/>
            <a:ext cx="2566638" cy="2566638"/>
          </a:xfrm>
          <a:prstGeom prst="rect">
            <a:avLst/>
          </a:prstGeom>
        </p:spPr>
      </p:pic>
      <p:pic>
        <p:nvPicPr>
          <p:cNvPr id="17" name="図 16">
            <a:extLst>
              <a:ext uri="{FF2B5EF4-FFF2-40B4-BE49-F238E27FC236}">
                <a16:creationId xmlns:a16="http://schemas.microsoft.com/office/drawing/2014/main" id="{11BE57FD-B89F-1248-535B-3629555F0834}"/>
              </a:ext>
            </a:extLst>
          </p:cNvPr>
          <p:cNvPicPr>
            <a:picLocks noChangeAspect="1"/>
          </p:cNvPicPr>
          <p:nvPr/>
        </p:nvPicPr>
        <p:blipFill>
          <a:blip r:embed="rId7"/>
          <a:stretch>
            <a:fillRect/>
          </a:stretch>
        </p:blipFill>
        <p:spPr>
          <a:xfrm>
            <a:off x="8426097" y="2402089"/>
            <a:ext cx="2566638" cy="2566638"/>
          </a:xfrm>
          <a:prstGeom prst="rect">
            <a:avLst/>
          </a:prstGeom>
        </p:spPr>
      </p:pic>
    </p:spTree>
    <p:extLst>
      <p:ext uri="{BB962C8B-B14F-4D97-AF65-F5344CB8AC3E}">
        <p14:creationId xmlns:p14="http://schemas.microsoft.com/office/powerpoint/2010/main" val="193163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18</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581138"/>
            <a:ext cx="10829544" cy="769441"/>
          </a:xfrm>
          <a:prstGeom prst="rect">
            <a:avLst/>
          </a:prstGeom>
          <a:noFill/>
        </p:spPr>
        <p:txBody>
          <a:bodyPr wrap="square" rtlCol="0">
            <a:spAutoFit/>
          </a:bodyPr>
          <a:lstStyle/>
          <a:p>
            <a:r>
              <a:rPr lang="ja-JP" altLang="en-US" sz="4400">
                <a:latin typeface="HG創英角ｺﾞｼｯｸUB" panose="020B0909000000000000" pitchFamily="49" charset="-128"/>
                <a:ea typeface="HG創英角ｺﾞｼｯｸUB" panose="020B0909000000000000" pitchFamily="49" charset="-128"/>
              </a:rPr>
              <a:t>参考と引用</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208788" y="1860274"/>
            <a:ext cx="11774424" cy="2431435"/>
          </a:xfrm>
          <a:prstGeom prst="rect">
            <a:avLst/>
          </a:prstGeom>
          <a:noFill/>
        </p:spPr>
        <p:txBody>
          <a:bodyPr wrap="square" rtlCol="0">
            <a:spAutoFit/>
          </a:bodyPr>
          <a:lstStyle/>
          <a:p>
            <a:pPr algn="ctr"/>
            <a:r>
              <a:rPr lang="ja-JP" altLang="en-US" sz="3600">
                <a:latin typeface="HGS創英角ｺﾞｼｯｸUB" panose="020B0900000000000000" pitchFamily="50" charset="-128"/>
                <a:ea typeface="HGS創英角ｺﾞｼｯｸUB" panose="020B0900000000000000" pitchFamily="50" charset="-128"/>
              </a:rPr>
              <a:t>他者の成果として尊重しつつ、</a:t>
            </a:r>
            <a:r>
              <a:rPr kumimoji="1" lang="ja-JP" altLang="en-US" sz="3600">
                <a:latin typeface="HGS創英角ｺﾞｼｯｸUB" panose="020B0900000000000000" pitchFamily="50" charset="-128"/>
                <a:ea typeface="HGS創英角ｺﾞｼｯｸUB" panose="020B0900000000000000" pitchFamily="50" charset="-128"/>
              </a:rPr>
              <a:t>自分の行為に生かす行為</a:t>
            </a:r>
            <a:endParaRPr kumimoji="1" lang="en-US" altLang="ja-JP" sz="3600">
              <a:latin typeface="HGS創英角ｺﾞｼｯｸUB" panose="020B0900000000000000" pitchFamily="50" charset="-128"/>
              <a:ea typeface="HGS創英角ｺﾞｼｯｸUB" panose="020B0900000000000000" pitchFamily="50" charset="-128"/>
            </a:endParaRPr>
          </a:p>
          <a:p>
            <a:pPr algn="ctr"/>
            <a:r>
              <a:rPr lang="ja-JP" altLang="en-US" sz="3600">
                <a:latin typeface="HGS創英角ｺﾞｼｯｸUB" panose="020B0900000000000000" pitchFamily="50" charset="-128"/>
                <a:ea typeface="HGS創英角ｺﾞｼｯｸUB" panose="020B0900000000000000" pitchFamily="50" charset="-128"/>
              </a:rPr>
              <a:t>剽窃とは全く異なる行為</a:t>
            </a:r>
            <a:endParaRPr lang="en-US" altLang="ja-JP" sz="3600">
              <a:latin typeface="HGS創英角ｺﾞｼｯｸUB" panose="020B0900000000000000" pitchFamily="50" charset="-128"/>
              <a:ea typeface="HGS創英角ｺﾞｼｯｸUB" panose="020B0900000000000000" pitchFamily="50" charset="-128"/>
            </a:endParaRPr>
          </a:p>
          <a:p>
            <a:pPr algn="ctr"/>
            <a:r>
              <a:rPr lang="ja-JP" altLang="en-US" sz="4400" b="1">
                <a:latin typeface="HGS創英角ｺﾞｼｯｸUB" panose="020B0900000000000000" pitchFamily="50" charset="-128"/>
                <a:ea typeface="HGS創英角ｺﾞｼｯｸUB" panose="020B0900000000000000" pitchFamily="50" charset="-128"/>
              </a:rPr>
              <a:t>⇓</a:t>
            </a:r>
            <a:endParaRPr lang="en-US" altLang="ja-JP" sz="4400" b="1">
              <a:latin typeface="HGS創英角ｺﾞｼｯｸUB" panose="020B0900000000000000" pitchFamily="50" charset="-128"/>
              <a:ea typeface="HGS創英角ｺﾞｼｯｸUB" panose="020B0900000000000000" pitchFamily="50" charset="-128"/>
            </a:endParaRPr>
          </a:p>
          <a:p>
            <a:pPr algn="ctr"/>
            <a:r>
              <a:rPr kumimoji="1" lang="ja-JP" altLang="en-US" sz="3600">
                <a:solidFill>
                  <a:srgbClr val="FF0000"/>
                </a:solidFill>
                <a:latin typeface="HGS創英角ｺﾞｼｯｸUB" panose="020B0900000000000000" pitchFamily="50" charset="-128"/>
                <a:ea typeface="HGS創英角ｺﾞｼｯｸUB" panose="020B0900000000000000" pitchFamily="50" charset="-128"/>
              </a:rPr>
              <a:t>積極的に行ってよい</a:t>
            </a:r>
          </a:p>
        </p:txBody>
      </p:sp>
    </p:spTree>
    <p:extLst>
      <p:ext uri="{BB962C8B-B14F-4D97-AF65-F5344CB8AC3E}">
        <p14:creationId xmlns:p14="http://schemas.microsoft.com/office/powerpoint/2010/main" val="1968541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E3BBDD-7758-1953-8718-D4F3EE15396B}"/>
              </a:ext>
            </a:extLst>
          </p:cNvPr>
          <p:cNvSpPr>
            <a:spLocks noGrp="1"/>
          </p:cNvSpPr>
          <p:nvPr>
            <p:ph type="title"/>
          </p:nvPr>
        </p:nvSpPr>
        <p:spPr/>
        <p:txBody>
          <a:bodyPr>
            <a:normAutofit/>
          </a:bodyPr>
          <a:lstStyle/>
          <a:p>
            <a:r>
              <a:rPr kumimoji="1" lang="ja-JP" altLang="en-US" sz="4800">
                <a:solidFill>
                  <a:srgbClr val="0070C0"/>
                </a:solidFill>
                <a:latin typeface="HG創英角ｺﾞｼｯｸUB" panose="020B0909000000000000" pitchFamily="49" charset="-128"/>
                <a:ea typeface="HG創英角ｺﾞｼｯｸUB" panose="020B0909000000000000" pitchFamily="49" charset="-128"/>
              </a:rPr>
              <a:t>捏造も絶対にしない</a:t>
            </a:r>
          </a:p>
        </p:txBody>
      </p:sp>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19</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1367522"/>
            <a:ext cx="10829544" cy="769441"/>
          </a:xfrm>
          <a:prstGeom prst="rect">
            <a:avLst/>
          </a:prstGeom>
          <a:noFill/>
        </p:spPr>
        <p:txBody>
          <a:bodyPr wrap="square" rtlCol="0">
            <a:spAutoFit/>
          </a:bodyPr>
          <a:lstStyle/>
          <a:p>
            <a:r>
              <a:rPr lang="ja-JP" altLang="en-US" sz="4400">
                <a:latin typeface="HG創英角ｺﾞｼｯｸUB" panose="020B0909000000000000" pitchFamily="49" charset="-128"/>
                <a:ea typeface="HG創英角ｺﾞｼｯｸUB" panose="020B0909000000000000" pitchFamily="49" charset="-128"/>
              </a:rPr>
              <a:t>捏造</a:t>
            </a:r>
            <a:r>
              <a:rPr kumimoji="1" lang="ja-JP" altLang="en-US" sz="4400">
                <a:latin typeface="HG創英角ｺﾞｼｯｸUB" panose="020B0909000000000000" pitchFamily="49" charset="-128"/>
                <a:ea typeface="HG創英角ｺﾞｼｯｸUB" panose="020B0909000000000000" pitchFamily="49" charset="-128"/>
              </a:rPr>
              <a:t>とは何か</a:t>
            </a: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1054608" y="2166880"/>
            <a:ext cx="10930128" cy="1077218"/>
          </a:xfrm>
          <a:prstGeom prst="rect">
            <a:avLst/>
          </a:prstGeom>
          <a:noFill/>
        </p:spPr>
        <p:txBody>
          <a:bodyPr wrap="square" lIns="91440" tIns="45720" rIns="91440" bIns="45720" rtlCol="0" anchor="t">
            <a:spAutoFit/>
          </a:bodyPr>
          <a:lstStyle/>
          <a:p>
            <a:r>
              <a:rPr lang="ja-JP" altLang="en-US" sz="3200">
                <a:latin typeface="HGS創英角ｺﾞｼｯｸUB" panose="020B0900000000000000" pitchFamily="50" charset="-128"/>
                <a:ea typeface="HGS創英角ｺﾞｼｯｸUB" panose="020B0900000000000000" pitchFamily="50" charset="-128"/>
              </a:rPr>
              <a:t>ありもしないデータ・事実を作り上げたり、</a:t>
            </a:r>
            <a:endParaRPr lang="en-US" altLang="ja-JP" sz="32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都合の悪いデータを書き換えたりする行為</a:t>
            </a:r>
            <a:endParaRPr lang="ja-JP"/>
          </a:p>
        </p:txBody>
      </p:sp>
      <p:pic>
        <p:nvPicPr>
          <p:cNvPr id="15" name="図 14">
            <a:extLst>
              <a:ext uri="{FF2B5EF4-FFF2-40B4-BE49-F238E27FC236}">
                <a16:creationId xmlns:a16="http://schemas.microsoft.com/office/drawing/2014/main" id="{C372BDCE-8E1A-C17F-DD23-69403E7DE03C}"/>
              </a:ext>
            </a:extLst>
          </p:cNvPr>
          <p:cNvPicPr>
            <a:picLocks noChangeAspect="1"/>
          </p:cNvPicPr>
          <p:nvPr/>
        </p:nvPicPr>
        <p:blipFill rotWithShape="1">
          <a:blip r:embed="rId3">
            <a:extLst>
              <a:ext uri="{28A0092B-C50C-407E-A947-70E740481C1C}">
                <a14:useLocalDpi xmlns:a14="http://schemas.microsoft.com/office/drawing/2010/main" val="0"/>
              </a:ext>
            </a:extLst>
          </a:blip>
          <a:srcRect t="39689"/>
          <a:stretch/>
        </p:blipFill>
        <p:spPr>
          <a:xfrm>
            <a:off x="1652778" y="4389049"/>
            <a:ext cx="2181606" cy="1754326"/>
          </a:xfrm>
          <a:prstGeom prst="rect">
            <a:avLst/>
          </a:prstGeom>
        </p:spPr>
      </p:pic>
      <p:pic>
        <p:nvPicPr>
          <p:cNvPr id="17" name="図 16" descr="文字の書かれた紙&#10;&#10;自動的に生成された説明">
            <a:extLst>
              <a:ext uri="{FF2B5EF4-FFF2-40B4-BE49-F238E27FC236}">
                <a16:creationId xmlns:a16="http://schemas.microsoft.com/office/drawing/2014/main" id="{BBA6B97A-56C2-DED9-3BA3-1E8C5049D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5262" y="3263503"/>
            <a:ext cx="1376639" cy="1376639"/>
          </a:xfrm>
          <a:prstGeom prst="rect">
            <a:avLst/>
          </a:prstGeom>
        </p:spPr>
      </p:pic>
      <p:sp>
        <p:nvSpPr>
          <p:cNvPr id="18" name="テキスト ボックス 17">
            <a:extLst>
              <a:ext uri="{FF2B5EF4-FFF2-40B4-BE49-F238E27FC236}">
                <a16:creationId xmlns:a16="http://schemas.microsoft.com/office/drawing/2014/main" id="{254BB5EC-6D0D-45F0-2407-F65AD73C2FAA}"/>
              </a:ext>
            </a:extLst>
          </p:cNvPr>
          <p:cNvSpPr txBox="1"/>
          <p:nvPr/>
        </p:nvSpPr>
        <p:spPr>
          <a:xfrm>
            <a:off x="3834384" y="3779997"/>
            <a:ext cx="8150352" cy="1754326"/>
          </a:xfrm>
          <a:prstGeom prst="rect">
            <a:avLst/>
          </a:prstGeom>
          <a:noFill/>
        </p:spPr>
        <p:txBody>
          <a:bodyPr wrap="square" rtlCol="0">
            <a:spAutoFit/>
          </a:bodyPr>
          <a:lstStyle/>
          <a:p>
            <a:r>
              <a:rPr lang="ja-JP" altLang="en-US" sz="2800">
                <a:latin typeface="HGS創英角ｺﾞｼｯｸUB" panose="020B0900000000000000" pitchFamily="50" charset="-128"/>
                <a:ea typeface="HGS創英角ｺﾞｼｯｸUB" panose="020B0900000000000000" pitchFamily="50" charset="-128"/>
              </a:rPr>
              <a:t>・嘘のデータ・事実の</a:t>
            </a:r>
            <a:r>
              <a:rPr kumimoji="1" lang="ja-JP" altLang="en-US" sz="2800">
                <a:latin typeface="HGS創英角ｺﾞｼｯｸUB" panose="020B0900000000000000" pitchFamily="50" charset="-128"/>
                <a:ea typeface="HGS創英角ｺﾞｼｯｸUB" panose="020B0900000000000000" pitchFamily="50" charset="-128"/>
              </a:rPr>
              <a:t>一人歩き</a:t>
            </a:r>
            <a:endParaRPr kumimoji="1" lang="en-US" altLang="ja-JP" sz="2800">
              <a:latin typeface="HGS創英角ｺﾞｼｯｸUB" panose="020B0900000000000000" pitchFamily="50" charset="-128"/>
              <a:ea typeface="HGS創英角ｺﾞｼｯｸUB" panose="020B0900000000000000" pitchFamily="50" charset="-128"/>
            </a:endParaRPr>
          </a:p>
          <a:p>
            <a:endParaRPr kumimoji="1" lang="en-US" altLang="ja-JP" sz="1200">
              <a:latin typeface="HGS創英角ｺﾞｼｯｸUB" panose="020B0900000000000000" pitchFamily="50" charset="-128"/>
              <a:ea typeface="HGS創英角ｺﾞｼｯｸUB" panose="020B0900000000000000" pitchFamily="50" charset="-128"/>
            </a:endParaRPr>
          </a:p>
          <a:p>
            <a:r>
              <a:rPr kumimoji="1" lang="ja-JP" altLang="en-US" sz="2800">
                <a:latin typeface="HGS創英角ｺﾞｼｯｸUB" panose="020B0900000000000000" pitchFamily="50" charset="-128"/>
                <a:ea typeface="HGS創英角ｺﾞｼｯｸUB" panose="020B0900000000000000" pitchFamily="50" charset="-128"/>
              </a:rPr>
              <a:t>・誰かが嘘の情報を元にした研究を始める可能性</a:t>
            </a:r>
            <a:endParaRPr kumimoji="1" lang="en-US" altLang="ja-JP" sz="2800">
              <a:latin typeface="HGS創英角ｺﾞｼｯｸUB" panose="020B0900000000000000" pitchFamily="50" charset="-128"/>
              <a:ea typeface="HGS創英角ｺﾞｼｯｸUB" panose="020B0900000000000000" pitchFamily="50" charset="-128"/>
            </a:endParaRPr>
          </a:p>
          <a:p>
            <a:endParaRPr lang="en-US" altLang="ja-JP" sz="1200">
              <a:latin typeface="HGS創英角ｺﾞｼｯｸUB" panose="020B0900000000000000" pitchFamily="50" charset="-128"/>
              <a:ea typeface="HGS創英角ｺﾞｼｯｸUB" panose="020B0900000000000000" pitchFamily="50" charset="-128"/>
            </a:endParaRPr>
          </a:p>
          <a:p>
            <a:r>
              <a:rPr lang="ja-JP" altLang="en-US" sz="2800">
                <a:latin typeface="HGS創英角ｺﾞｼｯｸUB" panose="020B0900000000000000" pitchFamily="50" charset="-128"/>
                <a:ea typeface="HGS創英角ｺﾞｼｯｸUB" panose="020B0900000000000000" pitchFamily="50" charset="-128"/>
              </a:rPr>
              <a:t>・外れ値として都合の悪いデータを除くのも駄目</a:t>
            </a:r>
            <a:endParaRPr kumimoji="1" lang="ja-JP" altLang="en-US" sz="2800">
              <a:latin typeface="HGS創英角ｺﾞｼｯｸUB" panose="020B0900000000000000" pitchFamily="50" charset="-128"/>
              <a:ea typeface="HGS創英角ｺﾞｼｯｸUB" panose="020B0900000000000000" pitchFamily="50" charset="-128"/>
            </a:endParaRPr>
          </a:p>
        </p:txBody>
      </p:sp>
      <p:sp>
        <p:nvSpPr>
          <p:cNvPr id="21" name="テキスト ボックス 20">
            <a:extLst>
              <a:ext uri="{FF2B5EF4-FFF2-40B4-BE49-F238E27FC236}">
                <a16:creationId xmlns:a16="http://schemas.microsoft.com/office/drawing/2014/main" id="{A024862B-E973-98F6-2478-E923D6738F49}"/>
              </a:ext>
            </a:extLst>
          </p:cNvPr>
          <p:cNvSpPr txBox="1"/>
          <p:nvPr/>
        </p:nvSpPr>
        <p:spPr>
          <a:xfrm>
            <a:off x="630936" y="6070223"/>
            <a:ext cx="10930128" cy="523220"/>
          </a:xfrm>
          <a:prstGeom prst="rect">
            <a:avLst/>
          </a:prstGeom>
          <a:noFill/>
        </p:spPr>
        <p:txBody>
          <a:bodyPr wrap="square" rtlCol="0">
            <a:spAutoFit/>
          </a:bodyPr>
          <a:lstStyle/>
          <a:p>
            <a:pPr algn="ctr"/>
            <a:r>
              <a:rPr kumimoji="1" lang="ja-JP" altLang="en-US" sz="2800">
                <a:solidFill>
                  <a:srgbClr val="FF0000"/>
                </a:solidFill>
                <a:latin typeface="HGS創英角ｺﾞｼｯｸUB" panose="020B0900000000000000" pitchFamily="50" charset="-128"/>
                <a:ea typeface="HGS創英角ｺﾞｼｯｸUB" panose="020B0900000000000000" pitchFamily="50" charset="-128"/>
              </a:rPr>
              <a:t>都合の悪いデータには、学術的な真実が隠されているかもしれない</a:t>
            </a:r>
          </a:p>
        </p:txBody>
      </p:sp>
    </p:spTree>
    <p:extLst>
      <p:ext uri="{BB962C8B-B14F-4D97-AF65-F5344CB8AC3E}">
        <p14:creationId xmlns:p14="http://schemas.microsoft.com/office/powerpoint/2010/main" val="3000588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E3BBDD-7758-1953-8718-D4F3EE15396B}"/>
              </a:ext>
            </a:extLst>
          </p:cNvPr>
          <p:cNvSpPr>
            <a:spLocks noGrp="1"/>
          </p:cNvSpPr>
          <p:nvPr>
            <p:ph type="title"/>
          </p:nvPr>
        </p:nvSpPr>
        <p:spPr/>
        <p:txBody>
          <a:bodyPr>
            <a:normAutofit/>
          </a:bodyPr>
          <a:lstStyle/>
          <a:p>
            <a:r>
              <a:rPr kumimoji="1" lang="ja-JP" altLang="en-US" sz="4800">
                <a:solidFill>
                  <a:srgbClr val="0070C0"/>
                </a:solidFill>
                <a:latin typeface="HG創英角ｺﾞｼｯｸUB" panose="020B0909000000000000" pitchFamily="49" charset="-128"/>
                <a:ea typeface="HG創英角ｺﾞｼｯｸUB" panose="020B0909000000000000" pitchFamily="49" charset="-128"/>
              </a:rPr>
              <a:t>取り組む問題を決める</a:t>
            </a:r>
          </a:p>
        </p:txBody>
      </p:sp>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20</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1367522"/>
            <a:ext cx="10829544" cy="769441"/>
          </a:xfrm>
          <a:prstGeom prst="rect">
            <a:avLst/>
          </a:prstGeom>
          <a:noFill/>
        </p:spPr>
        <p:txBody>
          <a:bodyPr wrap="square" rtlCol="0">
            <a:spAutoFit/>
          </a:bodyPr>
          <a:lstStyle/>
          <a:p>
            <a:r>
              <a:rPr kumimoji="1" lang="ja-JP" altLang="en-US" sz="4400">
                <a:latin typeface="HG創英角ｺﾞｼｯｸUB" panose="020B0909000000000000" pitchFamily="49" charset="-128"/>
                <a:ea typeface="HG創英角ｺﾞｼｯｸUB" panose="020B0909000000000000" pitchFamily="49" charset="-128"/>
              </a:rPr>
              <a:t>その問題の学術的意義を問いかける</a:t>
            </a: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1493518" y="4782483"/>
            <a:ext cx="5410201" cy="1938992"/>
          </a:xfrm>
          <a:custGeom>
            <a:avLst/>
            <a:gdLst>
              <a:gd name="csX0" fmla="*/ 0 w 5410201"/>
              <a:gd name="csY0" fmla="*/ 0 h 1938992"/>
              <a:gd name="csX1" fmla="*/ 730377 w 5410201"/>
              <a:gd name="csY1" fmla="*/ 0 h 1938992"/>
              <a:gd name="csX2" fmla="*/ 1352550 w 5410201"/>
              <a:gd name="csY2" fmla="*/ 0 h 1938992"/>
              <a:gd name="csX3" fmla="*/ 1920621 w 5410201"/>
              <a:gd name="csY3" fmla="*/ 0 h 1938992"/>
              <a:gd name="csX4" fmla="*/ 2434590 w 5410201"/>
              <a:gd name="csY4" fmla="*/ 0 h 1938992"/>
              <a:gd name="csX5" fmla="*/ 3002662 w 5410201"/>
              <a:gd name="csY5" fmla="*/ 0 h 1938992"/>
              <a:gd name="csX6" fmla="*/ 3733039 w 5410201"/>
              <a:gd name="csY6" fmla="*/ 0 h 1938992"/>
              <a:gd name="csX7" fmla="*/ 4301110 w 5410201"/>
              <a:gd name="csY7" fmla="*/ 0 h 1938992"/>
              <a:gd name="csX8" fmla="*/ 5410201 w 5410201"/>
              <a:gd name="csY8" fmla="*/ 0 h 1938992"/>
              <a:gd name="csX9" fmla="*/ 5410201 w 5410201"/>
              <a:gd name="csY9" fmla="*/ 665721 h 1938992"/>
              <a:gd name="csX10" fmla="*/ 5410201 w 5410201"/>
              <a:gd name="csY10" fmla="*/ 1273271 h 1938992"/>
              <a:gd name="csX11" fmla="*/ 5410201 w 5410201"/>
              <a:gd name="csY11" fmla="*/ 1938992 h 1938992"/>
              <a:gd name="csX12" fmla="*/ 4842130 w 5410201"/>
              <a:gd name="csY12" fmla="*/ 1938992 h 1938992"/>
              <a:gd name="csX13" fmla="*/ 4328161 w 5410201"/>
              <a:gd name="csY13" fmla="*/ 1938992 h 1938992"/>
              <a:gd name="csX14" fmla="*/ 3760090 w 5410201"/>
              <a:gd name="csY14" fmla="*/ 1938992 h 1938992"/>
              <a:gd name="csX15" fmla="*/ 3083815 w 5410201"/>
              <a:gd name="csY15" fmla="*/ 1938992 h 1938992"/>
              <a:gd name="csX16" fmla="*/ 2515743 w 5410201"/>
              <a:gd name="csY16" fmla="*/ 1938992 h 1938992"/>
              <a:gd name="csX17" fmla="*/ 1893570 w 5410201"/>
              <a:gd name="csY17" fmla="*/ 1938992 h 1938992"/>
              <a:gd name="csX18" fmla="*/ 1325499 w 5410201"/>
              <a:gd name="csY18" fmla="*/ 1938992 h 1938992"/>
              <a:gd name="csX19" fmla="*/ 757428 w 5410201"/>
              <a:gd name="csY19" fmla="*/ 1938992 h 1938992"/>
              <a:gd name="csX20" fmla="*/ 0 w 5410201"/>
              <a:gd name="csY20" fmla="*/ 1938992 h 1938992"/>
              <a:gd name="csX21" fmla="*/ 0 w 5410201"/>
              <a:gd name="csY21" fmla="*/ 1350831 h 1938992"/>
              <a:gd name="csX22" fmla="*/ 0 w 5410201"/>
              <a:gd name="csY22" fmla="*/ 704500 h 1938992"/>
              <a:gd name="csX23" fmla="*/ 0 w 5410201"/>
              <a:gd name="csY23"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410201" h="1938992" extrusionOk="0">
                <a:moveTo>
                  <a:pt x="0" y="0"/>
                </a:moveTo>
                <a:cubicBezTo>
                  <a:pt x="350133" y="-10840"/>
                  <a:pt x="479086" y="-16709"/>
                  <a:pt x="730377" y="0"/>
                </a:cubicBezTo>
                <a:cubicBezTo>
                  <a:pt x="981668" y="16709"/>
                  <a:pt x="1109164" y="-25602"/>
                  <a:pt x="1352550" y="0"/>
                </a:cubicBezTo>
                <a:cubicBezTo>
                  <a:pt x="1595936" y="25602"/>
                  <a:pt x="1750563" y="3336"/>
                  <a:pt x="1920621" y="0"/>
                </a:cubicBezTo>
                <a:cubicBezTo>
                  <a:pt x="2090679" y="-3336"/>
                  <a:pt x="2190623" y="-24074"/>
                  <a:pt x="2434590" y="0"/>
                </a:cubicBezTo>
                <a:cubicBezTo>
                  <a:pt x="2678557" y="24074"/>
                  <a:pt x="2806558" y="-22130"/>
                  <a:pt x="3002662" y="0"/>
                </a:cubicBezTo>
                <a:cubicBezTo>
                  <a:pt x="3198766" y="22130"/>
                  <a:pt x="3502092" y="-35875"/>
                  <a:pt x="3733039" y="0"/>
                </a:cubicBezTo>
                <a:cubicBezTo>
                  <a:pt x="3963986" y="35875"/>
                  <a:pt x="4160815" y="-26701"/>
                  <a:pt x="4301110" y="0"/>
                </a:cubicBezTo>
                <a:cubicBezTo>
                  <a:pt x="4441405" y="26701"/>
                  <a:pt x="4882278" y="-5194"/>
                  <a:pt x="5410201" y="0"/>
                </a:cubicBezTo>
                <a:cubicBezTo>
                  <a:pt x="5435203" y="133492"/>
                  <a:pt x="5405406" y="531471"/>
                  <a:pt x="5410201" y="665721"/>
                </a:cubicBezTo>
                <a:cubicBezTo>
                  <a:pt x="5414996" y="799971"/>
                  <a:pt x="5384708" y="1012615"/>
                  <a:pt x="5410201" y="1273271"/>
                </a:cubicBezTo>
                <a:cubicBezTo>
                  <a:pt x="5435695" y="1533927"/>
                  <a:pt x="5411658" y="1750829"/>
                  <a:pt x="5410201" y="1938992"/>
                </a:cubicBezTo>
                <a:cubicBezTo>
                  <a:pt x="5296349" y="1933422"/>
                  <a:pt x="5061128" y="1952892"/>
                  <a:pt x="4842130" y="1938992"/>
                </a:cubicBezTo>
                <a:cubicBezTo>
                  <a:pt x="4623132" y="1925092"/>
                  <a:pt x="4539316" y="1957828"/>
                  <a:pt x="4328161" y="1938992"/>
                </a:cubicBezTo>
                <a:cubicBezTo>
                  <a:pt x="4117006" y="1920156"/>
                  <a:pt x="3904245" y="1941390"/>
                  <a:pt x="3760090" y="1938992"/>
                </a:cubicBezTo>
                <a:cubicBezTo>
                  <a:pt x="3615935" y="1936594"/>
                  <a:pt x="3313686" y="1945187"/>
                  <a:pt x="3083815" y="1938992"/>
                </a:cubicBezTo>
                <a:cubicBezTo>
                  <a:pt x="2853944" y="1932797"/>
                  <a:pt x="2682821" y="1946067"/>
                  <a:pt x="2515743" y="1938992"/>
                </a:cubicBezTo>
                <a:cubicBezTo>
                  <a:pt x="2348665" y="1931917"/>
                  <a:pt x="2171478" y="1952687"/>
                  <a:pt x="1893570" y="1938992"/>
                </a:cubicBezTo>
                <a:cubicBezTo>
                  <a:pt x="1615662" y="1925297"/>
                  <a:pt x="1541871" y="1963850"/>
                  <a:pt x="1325499" y="1938992"/>
                </a:cubicBezTo>
                <a:cubicBezTo>
                  <a:pt x="1109127" y="1914134"/>
                  <a:pt x="1023476" y="1953363"/>
                  <a:pt x="757428" y="1938992"/>
                </a:cubicBezTo>
                <a:cubicBezTo>
                  <a:pt x="491380" y="1924621"/>
                  <a:pt x="356788" y="1909282"/>
                  <a:pt x="0" y="1938992"/>
                </a:cubicBezTo>
                <a:cubicBezTo>
                  <a:pt x="-21825" y="1789914"/>
                  <a:pt x="27175" y="1579080"/>
                  <a:pt x="0" y="1350831"/>
                </a:cubicBezTo>
                <a:cubicBezTo>
                  <a:pt x="-27175" y="1122582"/>
                  <a:pt x="-16482" y="958282"/>
                  <a:pt x="0" y="704500"/>
                </a:cubicBezTo>
                <a:cubicBezTo>
                  <a:pt x="16482" y="450718"/>
                  <a:pt x="34512" y="327782"/>
                  <a:pt x="0" y="0"/>
                </a:cubicBezTo>
                <a:close/>
              </a:path>
            </a:pathLst>
          </a:custGeom>
          <a:noFill/>
          <a:ln w="38100">
            <a:solidFill>
              <a:srgbClr val="FF0000"/>
            </a:solidFill>
            <a:extLst>
              <a:ext uri="{C807C97D-BFC1-408E-A445-0C87EB9F89A2}">
                <ask:lineSketchStyleProps xmlns:ask="http://schemas.microsoft.com/office/drawing/2018/sketchyshapes" sd="2013627411">
                  <a:prstGeom prst="rect">
                    <a:avLst/>
                  </a:prstGeom>
                  <ask:type>
                    <ask:lineSketchFreehand/>
                  </ask:type>
                </ask:lineSketchStyleProps>
              </a:ext>
            </a:extLst>
          </a:ln>
        </p:spPr>
        <p:txBody>
          <a:bodyPr wrap="square" rtlCol="0">
            <a:spAutoFit/>
          </a:bodyPr>
          <a:lstStyle/>
          <a:p>
            <a:pPr algn="ctr"/>
            <a:r>
              <a:rPr kumimoji="1" lang="ja-JP" altLang="en-US" sz="3200">
                <a:latin typeface="HGS創英角ｺﾞｼｯｸUB" panose="020B0900000000000000" pitchFamily="50" charset="-128"/>
                <a:ea typeface="HGS創英角ｺﾞｼｯｸUB" panose="020B0900000000000000" pitchFamily="50" charset="-128"/>
              </a:rPr>
              <a:t>ー研究とは言えないものー</a:t>
            </a:r>
            <a:endParaRPr kumimoji="1" lang="en-US" altLang="ja-JP" sz="3200">
              <a:latin typeface="HGS創英角ｺﾞｼｯｸUB" panose="020B0900000000000000" pitchFamily="50" charset="-128"/>
              <a:ea typeface="HGS創英角ｺﾞｼｯｸUB" panose="020B0900000000000000" pitchFamily="50" charset="-128"/>
            </a:endParaRPr>
          </a:p>
          <a:p>
            <a:r>
              <a:rPr kumimoji="1" lang="ja-JP" altLang="en-US" sz="2800">
                <a:latin typeface="HGS創英角ｺﾞｼｯｸUB" panose="020B0900000000000000" pitchFamily="50" charset="-128"/>
                <a:ea typeface="HGS創英角ｺﾞｼｯｸUB" panose="020B0900000000000000" pitchFamily="50" charset="-128"/>
              </a:rPr>
              <a:t>　・問題に取り組んでいない</a:t>
            </a:r>
            <a:endParaRPr kumimoji="1" lang="en-US" altLang="ja-JP" sz="2800">
              <a:latin typeface="HGS創英角ｺﾞｼｯｸUB" panose="020B0900000000000000" pitchFamily="50" charset="-128"/>
              <a:ea typeface="HGS創英角ｺﾞｼｯｸUB" panose="020B0900000000000000" pitchFamily="50" charset="-128"/>
            </a:endParaRPr>
          </a:p>
          <a:p>
            <a:r>
              <a:rPr lang="ja-JP" altLang="en-US" sz="2800">
                <a:latin typeface="HGS創英角ｺﾞｼｯｸUB" panose="020B0900000000000000" pitchFamily="50" charset="-128"/>
                <a:ea typeface="HGS創英角ｺﾞｼｯｸUB" panose="020B0900000000000000" pitchFamily="50" charset="-128"/>
              </a:rPr>
              <a:t>　・解決ずみである</a:t>
            </a:r>
            <a:endParaRPr lang="en-US" altLang="ja-JP" sz="2800">
              <a:latin typeface="HGS創英角ｺﾞｼｯｸUB" panose="020B0900000000000000" pitchFamily="50" charset="-128"/>
              <a:ea typeface="HGS創英角ｺﾞｼｯｸUB" panose="020B0900000000000000" pitchFamily="50" charset="-128"/>
            </a:endParaRPr>
          </a:p>
          <a:p>
            <a:r>
              <a:rPr kumimoji="1" lang="ja-JP" altLang="en-US" sz="2800">
                <a:latin typeface="HGS創英角ｺﾞｼｯｸUB" panose="020B0900000000000000" pitchFamily="50" charset="-128"/>
                <a:ea typeface="HGS創英角ｺﾞｼｯｸUB" panose="020B0900000000000000" pitchFamily="50" charset="-128"/>
              </a:rPr>
              <a:t>　・誰も解決を望んでいない</a:t>
            </a:r>
            <a:endParaRPr kumimoji="1" lang="en-US" altLang="ja-JP" sz="2800">
              <a:latin typeface="HGS創英角ｺﾞｼｯｸUB" panose="020B0900000000000000" pitchFamily="50" charset="-128"/>
              <a:ea typeface="HGS創英角ｺﾞｼｯｸUB" panose="020B0900000000000000" pitchFamily="50" charset="-128"/>
            </a:endParaRPr>
          </a:p>
        </p:txBody>
      </p:sp>
      <p:sp>
        <p:nvSpPr>
          <p:cNvPr id="9" name="テキスト ボックス 8">
            <a:extLst>
              <a:ext uri="{FF2B5EF4-FFF2-40B4-BE49-F238E27FC236}">
                <a16:creationId xmlns:a16="http://schemas.microsoft.com/office/drawing/2014/main" id="{F3D4FB09-6BE9-B1E4-C6E1-32919D82325E}"/>
              </a:ext>
            </a:extLst>
          </p:cNvPr>
          <p:cNvSpPr txBox="1"/>
          <p:nvPr/>
        </p:nvSpPr>
        <p:spPr>
          <a:xfrm>
            <a:off x="1208531" y="2787145"/>
            <a:ext cx="5980176" cy="1877437"/>
          </a:xfrm>
          <a:custGeom>
            <a:avLst/>
            <a:gdLst>
              <a:gd name="csX0" fmla="*/ 0 w 5980176"/>
              <a:gd name="csY0" fmla="*/ 0 h 1877437"/>
              <a:gd name="csX1" fmla="*/ 724266 w 5980176"/>
              <a:gd name="csY1" fmla="*/ 0 h 1877437"/>
              <a:gd name="csX2" fmla="*/ 1328928 w 5980176"/>
              <a:gd name="csY2" fmla="*/ 0 h 1877437"/>
              <a:gd name="csX3" fmla="*/ 1873788 w 5980176"/>
              <a:gd name="csY3" fmla="*/ 0 h 1877437"/>
              <a:gd name="csX4" fmla="*/ 2358847 w 5980176"/>
              <a:gd name="csY4" fmla="*/ 0 h 1877437"/>
              <a:gd name="csX5" fmla="*/ 2903708 w 5980176"/>
              <a:gd name="csY5" fmla="*/ 0 h 1877437"/>
              <a:gd name="csX6" fmla="*/ 3627973 w 5980176"/>
              <a:gd name="csY6" fmla="*/ 0 h 1877437"/>
              <a:gd name="csX7" fmla="*/ 4172834 w 5980176"/>
              <a:gd name="csY7" fmla="*/ 0 h 1877437"/>
              <a:gd name="csX8" fmla="*/ 4956901 w 5980176"/>
              <a:gd name="csY8" fmla="*/ 0 h 1877437"/>
              <a:gd name="csX9" fmla="*/ 5980176 w 5980176"/>
              <a:gd name="csY9" fmla="*/ 0 h 1877437"/>
              <a:gd name="csX10" fmla="*/ 5980176 w 5980176"/>
              <a:gd name="csY10" fmla="*/ 663361 h 1877437"/>
              <a:gd name="csX11" fmla="*/ 5980176 w 5980176"/>
              <a:gd name="csY11" fmla="*/ 1251625 h 1877437"/>
              <a:gd name="csX12" fmla="*/ 5980176 w 5980176"/>
              <a:gd name="csY12" fmla="*/ 1877437 h 1877437"/>
              <a:gd name="csX13" fmla="*/ 5435316 w 5980176"/>
              <a:gd name="csY13" fmla="*/ 1877437 h 1877437"/>
              <a:gd name="csX14" fmla="*/ 4890455 w 5980176"/>
              <a:gd name="csY14" fmla="*/ 1877437 h 1877437"/>
              <a:gd name="csX15" fmla="*/ 4225991 w 5980176"/>
              <a:gd name="csY15" fmla="*/ 1877437 h 1877437"/>
              <a:gd name="csX16" fmla="*/ 3681131 w 5980176"/>
              <a:gd name="csY16" fmla="*/ 1877437 h 1877437"/>
              <a:gd name="csX17" fmla="*/ 3076468 w 5980176"/>
              <a:gd name="csY17" fmla="*/ 1877437 h 1877437"/>
              <a:gd name="csX18" fmla="*/ 2531608 w 5980176"/>
              <a:gd name="csY18" fmla="*/ 1877437 h 1877437"/>
              <a:gd name="csX19" fmla="*/ 1986747 w 5980176"/>
              <a:gd name="csY19" fmla="*/ 1877437 h 1877437"/>
              <a:gd name="csX20" fmla="*/ 1382085 w 5980176"/>
              <a:gd name="csY20" fmla="*/ 1877437 h 1877437"/>
              <a:gd name="csX21" fmla="*/ 897026 w 5980176"/>
              <a:gd name="csY21" fmla="*/ 1877437 h 1877437"/>
              <a:gd name="csX22" fmla="*/ 0 w 5980176"/>
              <a:gd name="csY22" fmla="*/ 1877437 h 1877437"/>
              <a:gd name="csX23" fmla="*/ 0 w 5980176"/>
              <a:gd name="csY23" fmla="*/ 1307948 h 1877437"/>
              <a:gd name="csX24" fmla="*/ 0 w 5980176"/>
              <a:gd name="csY24" fmla="*/ 738459 h 1877437"/>
              <a:gd name="csX25" fmla="*/ 0 w 5980176"/>
              <a:gd name="csY25" fmla="*/ 0 h 18774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980176" h="1877437" extrusionOk="0">
                <a:moveTo>
                  <a:pt x="0" y="0"/>
                </a:moveTo>
                <a:cubicBezTo>
                  <a:pt x="212760" y="29967"/>
                  <a:pt x="489147" y="-3208"/>
                  <a:pt x="724266" y="0"/>
                </a:cubicBezTo>
                <a:cubicBezTo>
                  <a:pt x="959385" y="3208"/>
                  <a:pt x="1170753" y="9927"/>
                  <a:pt x="1328928" y="0"/>
                </a:cubicBezTo>
                <a:cubicBezTo>
                  <a:pt x="1487103" y="-9927"/>
                  <a:pt x="1652758" y="19086"/>
                  <a:pt x="1873788" y="0"/>
                </a:cubicBezTo>
                <a:cubicBezTo>
                  <a:pt x="2094818" y="-19086"/>
                  <a:pt x="2162694" y="-9930"/>
                  <a:pt x="2358847" y="0"/>
                </a:cubicBezTo>
                <a:cubicBezTo>
                  <a:pt x="2555000" y="9930"/>
                  <a:pt x="2645660" y="15845"/>
                  <a:pt x="2903708" y="0"/>
                </a:cubicBezTo>
                <a:cubicBezTo>
                  <a:pt x="3161756" y="-15845"/>
                  <a:pt x="3364387" y="26815"/>
                  <a:pt x="3627973" y="0"/>
                </a:cubicBezTo>
                <a:cubicBezTo>
                  <a:pt x="3891559" y="-26815"/>
                  <a:pt x="3981917" y="9953"/>
                  <a:pt x="4172834" y="0"/>
                </a:cubicBezTo>
                <a:cubicBezTo>
                  <a:pt x="4363751" y="-9953"/>
                  <a:pt x="4722382" y="-18752"/>
                  <a:pt x="4956901" y="0"/>
                </a:cubicBezTo>
                <a:cubicBezTo>
                  <a:pt x="5191420" y="18752"/>
                  <a:pt x="5486311" y="15127"/>
                  <a:pt x="5980176" y="0"/>
                </a:cubicBezTo>
                <a:cubicBezTo>
                  <a:pt x="6003727" y="181425"/>
                  <a:pt x="5953601" y="380198"/>
                  <a:pt x="5980176" y="663361"/>
                </a:cubicBezTo>
                <a:cubicBezTo>
                  <a:pt x="6006751" y="946524"/>
                  <a:pt x="5991128" y="1029539"/>
                  <a:pt x="5980176" y="1251625"/>
                </a:cubicBezTo>
                <a:cubicBezTo>
                  <a:pt x="5969224" y="1473711"/>
                  <a:pt x="5977949" y="1601909"/>
                  <a:pt x="5980176" y="1877437"/>
                </a:cubicBezTo>
                <a:cubicBezTo>
                  <a:pt x="5804739" y="1870966"/>
                  <a:pt x="5550343" y="1893188"/>
                  <a:pt x="5435316" y="1877437"/>
                </a:cubicBezTo>
                <a:cubicBezTo>
                  <a:pt x="5320289" y="1861686"/>
                  <a:pt x="5119820" y="1898648"/>
                  <a:pt x="4890455" y="1877437"/>
                </a:cubicBezTo>
                <a:cubicBezTo>
                  <a:pt x="4661090" y="1856226"/>
                  <a:pt x="4372832" y="1876412"/>
                  <a:pt x="4225991" y="1877437"/>
                </a:cubicBezTo>
                <a:cubicBezTo>
                  <a:pt x="4079150" y="1878462"/>
                  <a:pt x="3830455" y="1872132"/>
                  <a:pt x="3681131" y="1877437"/>
                </a:cubicBezTo>
                <a:cubicBezTo>
                  <a:pt x="3531807" y="1882742"/>
                  <a:pt x="3263346" y="1862025"/>
                  <a:pt x="3076468" y="1877437"/>
                </a:cubicBezTo>
                <a:cubicBezTo>
                  <a:pt x="2889590" y="1892849"/>
                  <a:pt x="2705125" y="1865199"/>
                  <a:pt x="2531608" y="1877437"/>
                </a:cubicBezTo>
                <a:cubicBezTo>
                  <a:pt x="2358091" y="1889675"/>
                  <a:pt x="2129001" y="1858059"/>
                  <a:pt x="1986747" y="1877437"/>
                </a:cubicBezTo>
                <a:cubicBezTo>
                  <a:pt x="1844493" y="1896815"/>
                  <a:pt x="1601230" y="1881604"/>
                  <a:pt x="1382085" y="1877437"/>
                </a:cubicBezTo>
                <a:cubicBezTo>
                  <a:pt x="1162940" y="1873270"/>
                  <a:pt x="1001430" y="1857493"/>
                  <a:pt x="897026" y="1877437"/>
                </a:cubicBezTo>
                <a:cubicBezTo>
                  <a:pt x="792622" y="1897381"/>
                  <a:pt x="426954" y="1901800"/>
                  <a:pt x="0" y="1877437"/>
                </a:cubicBezTo>
                <a:cubicBezTo>
                  <a:pt x="11445" y="1715186"/>
                  <a:pt x="-24233" y="1469733"/>
                  <a:pt x="0" y="1307948"/>
                </a:cubicBezTo>
                <a:cubicBezTo>
                  <a:pt x="24233" y="1146163"/>
                  <a:pt x="-4593" y="886983"/>
                  <a:pt x="0" y="738459"/>
                </a:cubicBezTo>
                <a:cubicBezTo>
                  <a:pt x="4593" y="589935"/>
                  <a:pt x="-18311" y="354738"/>
                  <a:pt x="0" y="0"/>
                </a:cubicBezTo>
                <a:close/>
              </a:path>
            </a:pathLst>
          </a:custGeom>
          <a:noFill/>
          <a:ln w="38100">
            <a:solidFill>
              <a:srgbClr val="0070C0"/>
            </a:solidFill>
            <a:extLst>
              <a:ext uri="{C807C97D-BFC1-408E-A445-0C87EB9F89A2}">
                <ask:lineSketchStyleProps xmlns:ask="http://schemas.microsoft.com/office/drawing/2018/sketchyshapes" sd="2013627411">
                  <a:prstGeom prst="rect">
                    <a:avLst/>
                  </a:prstGeom>
                  <ask:type>
                    <ask:lineSketchFreehand/>
                  </ask:type>
                </ask:lineSketchStyleProps>
              </a:ext>
            </a:extLst>
          </a:ln>
        </p:spPr>
        <p:txBody>
          <a:bodyPr wrap="square" rtlCol="0">
            <a:spAutoFit/>
          </a:bodyPr>
          <a:lstStyle/>
          <a:p>
            <a:pPr algn="ctr"/>
            <a:r>
              <a:rPr kumimoji="1" lang="ja-JP" altLang="en-US" sz="3200">
                <a:latin typeface="HGS創英角ｺﾞｼｯｸUB" panose="020B0900000000000000" pitchFamily="50" charset="-128"/>
                <a:ea typeface="HGS創英角ｺﾞｼｯｸUB" panose="020B0900000000000000" pitchFamily="50" charset="-128"/>
              </a:rPr>
              <a:t>ー研究の意義を認めてもらうー</a:t>
            </a:r>
            <a:endParaRPr kumimoji="1" lang="en-US" altLang="ja-JP" sz="3200">
              <a:latin typeface="HGS創英角ｺﾞｼｯｸUB" panose="020B0900000000000000" pitchFamily="50" charset="-128"/>
              <a:ea typeface="HGS創英角ｺﾞｼｯｸUB" panose="020B0900000000000000" pitchFamily="50" charset="-128"/>
            </a:endParaRPr>
          </a:p>
          <a:p>
            <a:r>
              <a:rPr kumimoji="1" lang="ja-JP" altLang="en-US" sz="2800">
                <a:latin typeface="HGS創英角ｺﾞｼｯｸUB" panose="020B0900000000000000" pitchFamily="50" charset="-128"/>
                <a:ea typeface="HGS創英角ｺﾞｼｯｸUB" panose="020B0900000000000000" pitchFamily="50" charset="-128"/>
              </a:rPr>
              <a:t>　・自分の興味を他者の興味へ</a:t>
            </a:r>
            <a:endParaRPr kumimoji="1" lang="en-US" altLang="ja-JP" sz="2800">
              <a:latin typeface="HGS創英角ｺﾞｼｯｸUB" panose="020B0900000000000000" pitchFamily="50" charset="-128"/>
              <a:ea typeface="HGS創英角ｺﾞｼｯｸUB" panose="020B0900000000000000" pitchFamily="50" charset="-128"/>
            </a:endParaRPr>
          </a:p>
          <a:p>
            <a:r>
              <a:rPr lang="ja-JP" altLang="en-US" sz="2800">
                <a:latin typeface="HGS創英角ｺﾞｼｯｸUB" panose="020B0900000000000000" pitchFamily="50" charset="-128"/>
                <a:ea typeface="HGS創英角ｺﾞｼｯｸUB" panose="020B0900000000000000" pitchFamily="50" charset="-128"/>
              </a:rPr>
              <a:t>　・その研究で何をするのか</a:t>
            </a:r>
            <a:endParaRPr lang="en-US" altLang="ja-JP" sz="2800">
              <a:latin typeface="HGS創英角ｺﾞｼｯｸUB" panose="020B0900000000000000" pitchFamily="50" charset="-128"/>
              <a:ea typeface="HGS創英角ｺﾞｼｯｸUB" panose="020B0900000000000000" pitchFamily="50" charset="-128"/>
            </a:endParaRPr>
          </a:p>
          <a:p>
            <a:r>
              <a:rPr kumimoji="1" lang="ja-JP" altLang="en-US" sz="2800">
                <a:latin typeface="HGS創英角ｺﾞｼｯｸUB" panose="020B0900000000000000" pitchFamily="50" charset="-128"/>
                <a:ea typeface="HGS創英角ｺﾞｼｯｸUB" panose="020B0900000000000000" pitchFamily="50" charset="-128"/>
              </a:rPr>
              <a:t>　・そのことをどうしてやるのか</a:t>
            </a:r>
            <a:endParaRPr kumimoji="1" lang="en-US" altLang="ja-JP" sz="2800">
              <a:latin typeface="HGS創英角ｺﾞｼｯｸUB" panose="020B0900000000000000" pitchFamily="50" charset="-128"/>
              <a:ea typeface="HGS創英角ｺﾞｼｯｸUB" panose="020B0900000000000000" pitchFamily="50" charset="-128"/>
            </a:endParaRPr>
          </a:p>
        </p:txBody>
      </p:sp>
      <p:sp>
        <p:nvSpPr>
          <p:cNvPr id="10" name="テキスト ボックス 9">
            <a:extLst>
              <a:ext uri="{FF2B5EF4-FFF2-40B4-BE49-F238E27FC236}">
                <a16:creationId xmlns:a16="http://schemas.microsoft.com/office/drawing/2014/main" id="{EB548DB7-CD91-DF7A-9225-651F89A67A62}"/>
              </a:ext>
            </a:extLst>
          </p:cNvPr>
          <p:cNvSpPr txBox="1"/>
          <p:nvPr/>
        </p:nvSpPr>
        <p:spPr>
          <a:xfrm>
            <a:off x="1054608" y="2166880"/>
            <a:ext cx="10930128" cy="584775"/>
          </a:xfrm>
          <a:prstGeom prst="rect">
            <a:avLst/>
          </a:prstGeom>
          <a:noFill/>
        </p:spPr>
        <p:txBody>
          <a:bodyPr wrap="square" rtlCol="0">
            <a:spAutoFit/>
          </a:bodyPr>
          <a:lstStyle/>
          <a:p>
            <a:r>
              <a:rPr lang="ja-JP" altLang="en-US" sz="3200">
                <a:latin typeface="HGS創英角ｺﾞｼｯｸUB" panose="020B0900000000000000" pitchFamily="50" charset="-128"/>
                <a:ea typeface="HGS創英角ｺﾞｼｯｸUB" panose="020B0900000000000000" pitchFamily="50" charset="-128"/>
              </a:rPr>
              <a:t>取り組む問題の決め方</a:t>
            </a:r>
            <a:endParaRPr kumimoji="1" lang="en-US" altLang="ja-JP" sz="3200">
              <a:latin typeface="HGS創英角ｺﾞｼｯｸUB" panose="020B0900000000000000" pitchFamily="50" charset="-128"/>
              <a:ea typeface="HGS創英角ｺﾞｼｯｸUB" panose="020B0900000000000000" pitchFamily="50" charset="-128"/>
            </a:endParaRPr>
          </a:p>
        </p:txBody>
      </p:sp>
      <p:sp>
        <p:nvSpPr>
          <p:cNvPr id="11" name="テキスト ボックス 10">
            <a:extLst>
              <a:ext uri="{FF2B5EF4-FFF2-40B4-BE49-F238E27FC236}">
                <a16:creationId xmlns:a16="http://schemas.microsoft.com/office/drawing/2014/main" id="{0A23034A-65EF-900E-6719-9641A86CEE39}"/>
              </a:ext>
            </a:extLst>
          </p:cNvPr>
          <p:cNvSpPr txBox="1"/>
          <p:nvPr/>
        </p:nvSpPr>
        <p:spPr>
          <a:xfrm>
            <a:off x="7397496" y="4106346"/>
            <a:ext cx="5980176" cy="523220"/>
          </a:xfrm>
          <a:prstGeom prst="rect">
            <a:avLst/>
          </a:prstGeom>
          <a:noFill/>
        </p:spPr>
        <p:txBody>
          <a:bodyPr wrap="square" rtlCol="0">
            <a:spAutoFit/>
          </a:bodyPr>
          <a:lstStyle/>
          <a:p>
            <a:r>
              <a:rPr kumimoji="1" lang="ja-JP" altLang="en-US" sz="2800">
                <a:latin typeface="HGS創英角ｺﾞｼｯｸUB" panose="020B0900000000000000" pitchFamily="50" charset="-128"/>
                <a:ea typeface="HGS創英角ｺﾞｼｯｸUB" panose="020B0900000000000000" pitchFamily="50" charset="-128"/>
              </a:rPr>
              <a:t>に沿った説明ができる</a:t>
            </a:r>
          </a:p>
        </p:txBody>
      </p:sp>
      <p:sp>
        <p:nvSpPr>
          <p:cNvPr id="12" name="テキスト ボックス 11">
            <a:extLst>
              <a:ext uri="{FF2B5EF4-FFF2-40B4-BE49-F238E27FC236}">
                <a16:creationId xmlns:a16="http://schemas.microsoft.com/office/drawing/2014/main" id="{B78B473C-5C10-90C6-E778-2DE3C21936E2}"/>
              </a:ext>
            </a:extLst>
          </p:cNvPr>
          <p:cNvSpPr txBox="1"/>
          <p:nvPr/>
        </p:nvSpPr>
        <p:spPr>
          <a:xfrm>
            <a:off x="7397496" y="6198255"/>
            <a:ext cx="5980176" cy="523220"/>
          </a:xfrm>
          <a:prstGeom prst="rect">
            <a:avLst/>
          </a:prstGeom>
          <a:noFill/>
        </p:spPr>
        <p:txBody>
          <a:bodyPr wrap="square" rtlCol="0">
            <a:spAutoFit/>
          </a:bodyPr>
          <a:lstStyle/>
          <a:p>
            <a:r>
              <a:rPr kumimoji="1" lang="ja-JP" altLang="en-US" sz="2800">
                <a:latin typeface="HGS創英角ｺﾞｼｯｸUB" panose="020B0900000000000000" pitchFamily="50" charset="-128"/>
                <a:ea typeface="HGS創英角ｺﾞｼｯｸUB" panose="020B0900000000000000" pitchFamily="50" charset="-128"/>
              </a:rPr>
              <a:t>に当てはまらない</a:t>
            </a:r>
          </a:p>
        </p:txBody>
      </p:sp>
    </p:spTree>
    <p:extLst>
      <p:ext uri="{BB962C8B-B14F-4D97-AF65-F5344CB8AC3E}">
        <p14:creationId xmlns:p14="http://schemas.microsoft.com/office/powerpoint/2010/main" val="747921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21</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1054608" y="1350579"/>
            <a:ext cx="10411968" cy="5601533"/>
          </a:xfrm>
          <a:prstGeom prst="rect">
            <a:avLst/>
          </a:prstGeom>
          <a:noFill/>
        </p:spPr>
        <p:txBody>
          <a:bodyPr wrap="square" rtlCol="0">
            <a:spAutoFit/>
          </a:bodyPr>
          <a:lstStyle/>
          <a:p>
            <a:r>
              <a:rPr lang="ja-JP" altLang="en-US" sz="3200">
                <a:latin typeface="HGS創英角ｺﾞｼｯｸUB" panose="020B0900000000000000" pitchFamily="50" charset="-128"/>
                <a:ea typeface="HGS創英角ｺﾞｼｯｸUB" panose="020B0900000000000000" pitchFamily="50" charset="-128"/>
              </a:rPr>
              <a:t>学術的意義のある問題に取り組む必要がある</a:t>
            </a:r>
            <a:endParaRPr lang="en-US" altLang="ja-JP" sz="3200">
              <a:latin typeface="HGS創英角ｺﾞｼｯｸUB" panose="020B0900000000000000" pitchFamily="50" charset="-128"/>
              <a:ea typeface="HGS創英角ｺﾞｼｯｸUB" panose="020B0900000000000000" pitchFamily="50" charset="-128"/>
            </a:endParaRPr>
          </a:p>
          <a:p>
            <a:r>
              <a:rPr kumimoji="1" lang="ja-JP" altLang="en-US" sz="3200">
                <a:latin typeface="HGS創英角ｺﾞｼｯｸUB" panose="020B0900000000000000" pitchFamily="50" charset="-128"/>
                <a:ea typeface="HGS創英角ｺﾞｼｯｸUB" panose="020B0900000000000000" pitchFamily="50" charset="-128"/>
              </a:rPr>
              <a:t>　</a:t>
            </a:r>
            <a:r>
              <a:rPr kumimoji="1" lang="ja-JP" altLang="en-US" sz="3600" b="1">
                <a:latin typeface="HGS創英角ｺﾞｼｯｸUB" panose="020B0900000000000000" pitchFamily="50" charset="-128"/>
                <a:ea typeface="HGS創英角ｺﾞｼｯｸUB" panose="020B0900000000000000" pitchFamily="50" charset="-128"/>
              </a:rPr>
              <a:t>↳</a:t>
            </a:r>
            <a:r>
              <a:rPr kumimoji="1" lang="ja-JP" altLang="en-US" sz="3200">
                <a:latin typeface="HGS創英角ｺﾞｼｯｸUB" panose="020B0900000000000000" pitchFamily="50" charset="-128"/>
                <a:ea typeface="HGS創英角ｺﾞｼｯｸUB" panose="020B0900000000000000" pitchFamily="50" charset="-128"/>
              </a:rPr>
              <a:t>問題に取り組む理由を説明することが求められる</a:t>
            </a:r>
            <a:endParaRPr kumimoji="1" lang="en-US" altLang="ja-JP" sz="3200">
              <a:latin typeface="HGS創英角ｺﾞｼｯｸUB" panose="020B0900000000000000" pitchFamily="50" charset="-128"/>
              <a:ea typeface="HGS創英角ｺﾞｼｯｸUB" panose="020B0900000000000000" pitchFamily="50" charset="-128"/>
            </a:endParaRPr>
          </a:p>
          <a:p>
            <a:endParaRPr lang="en-US" altLang="ja-JP">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　　　・その問題がどうして疑問なのか？</a:t>
            </a:r>
            <a:endParaRPr lang="en-US" altLang="ja-JP" sz="3200">
              <a:latin typeface="HGS創英角ｺﾞｼｯｸUB" panose="020B0900000000000000" pitchFamily="50" charset="-128"/>
              <a:ea typeface="HGS創英角ｺﾞｼｯｸUB" panose="020B0900000000000000" pitchFamily="50" charset="-128"/>
            </a:endParaRPr>
          </a:p>
          <a:p>
            <a:r>
              <a:rPr kumimoji="1" lang="ja-JP" altLang="en-US" sz="3200">
                <a:latin typeface="HGS創英角ｺﾞｼｯｸUB" panose="020B0900000000000000" pitchFamily="50" charset="-128"/>
                <a:ea typeface="HGS創英角ｺﾞｼｯｸUB" panose="020B0900000000000000" pitchFamily="50" charset="-128"/>
              </a:rPr>
              <a:t>　　　・その問題の解決がどうして必要なのか？</a:t>
            </a:r>
            <a:endParaRPr kumimoji="1" lang="en-US" altLang="ja-JP" sz="3200">
              <a:latin typeface="HGS創英角ｺﾞｼｯｸUB" panose="020B0900000000000000" pitchFamily="50" charset="-128"/>
              <a:ea typeface="HGS創英角ｺﾞｼｯｸUB" panose="020B0900000000000000" pitchFamily="50" charset="-128"/>
            </a:endParaRPr>
          </a:p>
          <a:p>
            <a:pPr algn="ctr"/>
            <a:r>
              <a:rPr kumimoji="1" lang="ja-JP" altLang="en-US" sz="4400" b="1">
                <a:latin typeface="HGS創英角ｺﾞｼｯｸUB" panose="020B0900000000000000" pitchFamily="50" charset="-128"/>
                <a:ea typeface="HGS創英角ｺﾞｼｯｸUB" panose="020B0900000000000000" pitchFamily="50" charset="-128"/>
              </a:rPr>
              <a:t>⇓</a:t>
            </a:r>
            <a:endParaRPr kumimoji="1" lang="en-US" altLang="ja-JP" sz="4400" b="1">
              <a:latin typeface="HGS創英角ｺﾞｼｯｸUB" panose="020B0900000000000000" pitchFamily="50" charset="-128"/>
              <a:ea typeface="HGS創英角ｺﾞｼｯｸUB" panose="020B0900000000000000" pitchFamily="50" charset="-128"/>
            </a:endParaRPr>
          </a:p>
          <a:p>
            <a:pPr algn="ctr"/>
            <a:r>
              <a:rPr lang="ja-JP" altLang="en-US" sz="3200">
                <a:solidFill>
                  <a:srgbClr val="FF0000"/>
                </a:solidFill>
                <a:latin typeface="HGS創英角ｺﾞｼｯｸUB" panose="020B0900000000000000" pitchFamily="50" charset="-128"/>
                <a:ea typeface="HGS創英角ｺﾞｼｯｸUB" panose="020B0900000000000000" pitchFamily="50" charset="-128"/>
              </a:rPr>
              <a:t>学術的意義があるのならば説明できるはずである</a:t>
            </a:r>
            <a:endParaRPr lang="en-US" altLang="ja-JP" sz="3200">
              <a:solidFill>
                <a:srgbClr val="FF0000"/>
              </a:solidFill>
              <a:latin typeface="HGS創英角ｺﾞｼｯｸUB" panose="020B0900000000000000" pitchFamily="50" charset="-128"/>
              <a:ea typeface="HGS創英角ｺﾞｼｯｸUB" panose="020B0900000000000000" pitchFamily="50" charset="-128"/>
            </a:endParaRPr>
          </a:p>
          <a:p>
            <a:pPr algn="ctr"/>
            <a:endParaRPr kumimoji="1" lang="en-US" altLang="ja-JP" sz="2400">
              <a:solidFill>
                <a:srgbClr val="FF0000"/>
              </a:solidFill>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学術的意義を正しく見出すのは大変なことのため、</a:t>
            </a:r>
            <a:endParaRPr lang="en-US" altLang="ja-JP" sz="3200">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指導教員や連携大学・研究機関の先生にも</a:t>
            </a:r>
            <a:endParaRPr lang="en-US" altLang="ja-JP" sz="3200">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相談して行う方がよい</a:t>
            </a:r>
            <a:endParaRPr kumimoji="1" lang="en-US" altLang="ja-JP" sz="3200">
              <a:latin typeface="HGS創英角ｺﾞｼｯｸUB" panose="020B0900000000000000" pitchFamily="50" charset="-128"/>
              <a:ea typeface="HGS創英角ｺﾞｼｯｸUB" panose="020B0900000000000000" pitchFamily="50" charset="-128"/>
            </a:endParaRPr>
          </a:p>
        </p:txBody>
      </p:sp>
      <p:sp>
        <p:nvSpPr>
          <p:cNvPr id="7" name="テキスト ボックス 6">
            <a:extLst>
              <a:ext uri="{FF2B5EF4-FFF2-40B4-BE49-F238E27FC236}">
                <a16:creationId xmlns:a16="http://schemas.microsoft.com/office/drawing/2014/main" id="{D581D831-1025-8A5B-7830-52F6402DE3AC}"/>
              </a:ext>
            </a:extLst>
          </p:cNvPr>
          <p:cNvSpPr txBox="1"/>
          <p:nvPr/>
        </p:nvSpPr>
        <p:spPr>
          <a:xfrm>
            <a:off x="1054608" y="581138"/>
            <a:ext cx="10829544" cy="769441"/>
          </a:xfrm>
          <a:prstGeom prst="rect">
            <a:avLst/>
          </a:prstGeom>
          <a:noFill/>
        </p:spPr>
        <p:txBody>
          <a:bodyPr wrap="square" rtlCol="0">
            <a:spAutoFit/>
          </a:bodyPr>
          <a:lstStyle/>
          <a:p>
            <a:r>
              <a:rPr kumimoji="1" lang="ja-JP" altLang="en-US" sz="4400">
                <a:latin typeface="HG創英角ｺﾞｼｯｸUB" panose="020B0909000000000000" pitchFamily="49" charset="-128"/>
                <a:ea typeface="HG創英角ｺﾞｼｯｸUB" panose="020B0909000000000000" pitchFamily="49" charset="-128"/>
              </a:rPr>
              <a:t>その問題の学術的意義を問いかける</a:t>
            </a:r>
          </a:p>
        </p:txBody>
      </p:sp>
    </p:spTree>
    <p:extLst>
      <p:ext uri="{BB962C8B-B14F-4D97-AF65-F5344CB8AC3E}">
        <p14:creationId xmlns:p14="http://schemas.microsoft.com/office/powerpoint/2010/main" val="4228498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22</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581138"/>
            <a:ext cx="10829544" cy="769441"/>
          </a:xfrm>
          <a:prstGeom prst="rect">
            <a:avLst/>
          </a:prstGeom>
          <a:noFill/>
        </p:spPr>
        <p:txBody>
          <a:bodyPr wrap="square" rtlCol="0">
            <a:spAutoFit/>
          </a:bodyPr>
          <a:lstStyle/>
          <a:p>
            <a:r>
              <a:rPr lang="ja-JP" altLang="en-US" sz="4400">
                <a:latin typeface="HG創英角ｺﾞｼｯｸUB" panose="020B0909000000000000" pitchFamily="49" charset="-128"/>
                <a:ea typeface="HG創英角ｺﾞｼｯｸUB" panose="020B0909000000000000" pitchFamily="49" charset="-128"/>
              </a:rPr>
              <a:t>取り組む問題の候補の探し方</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1054608" y="1383481"/>
            <a:ext cx="10411968" cy="584775"/>
          </a:xfrm>
          <a:prstGeom prst="rect">
            <a:avLst/>
          </a:prstGeom>
          <a:noFill/>
        </p:spPr>
        <p:txBody>
          <a:bodyPr wrap="square" rtlCol="0">
            <a:spAutoFit/>
          </a:bodyPr>
          <a:lstStyle/>
          <a:p>
            <a:r>
              <a:rPr lang="ja-JP" altLang="en-US" sz="3200">
                <a:latin typeface="HGS創英角ｺﾞｼｯｸUB" panose="020B0900000000000000" pitchFamily="50" charset="-128"/>
                <a:ea typeface="HGS創英角ｺﾞｼｯｸUB" panose="020B0900000000000000" pitchFamily="50" charset="-128"/>
              </a:rPr>
              <a:t>必ず問題が見つかる方法ではないが参考に</a:t>
            </a:r>
            <a:endParaRPr kumimoji="1" lang="ja-JP" altLang="en-US" sz="3200">
              <a:latin typeface="HGS創英角ｺﾞｼｯｸUB" panose="020B0900000000000000" pitchFamily="50" charset="-128"/>
              <a:ea typeface="HGS創英角ｺﾞｼｯｸUB" panose="020B0900000000000000" pitchFamily="50" charset="-128"/>
            </a:endParaRPr>
          </a:p>
        </p:txBody>
      </p:sp>
      <p:sp>
        <p:nvSpPr>
          <p:cNvPr id="2" name="テキスト ボックス 1">
            <a:extLst>
              <a:ext uri="{FF2B5EF4-FFF2-40B4-BE49-F238E27FC236}">
                <a16:creationId xmlns:a16="http://schemas.microsoft.com/office/drawing/2014/main" id="{5BA9C46F-9CA3-BEB5-C438-232BD4813AA4}"/>
              </a:ext>
            </a:extLst>
          </p:cNvPr>
          <p:cNvSpPr txBox="1"/>
          <p:nvPr/>
        </p:nvSpPr>
        <p:spPr>
          <a:xfrm>
            <a:off x="632460" y="2001158"/>
            <a:ext cx="11137392" cy="3539430"/>
          </a:xfrm>
          <a:custGeom>
            <a:avLst/>
            <a:gdLst>
              <a:gd name="csX0" fmla="*/ 0 w 11137392"/>
              <a:gd name="csY0" fmla="*/ 0 h 3539430"/>
              <a:gd name="csX1" fmla="*/ 361965 w 11137392"/>
              <a:gd name="csY1" fmla="*/ 0 h 3539430"/>
              <a:gd name="csX2" fmla="*/ 723930 w 11137392"/>
              <a:gd name="csY2" fmla="*/ 0 h 3539430"/>
              <a:gd name="csX3" fmla="*/ 1420017 w 11137392"/>
              <a:gd name="csY3" fmla="*/ 0 h 3539430"/>
              <a:gd name="csX4" fmla="*/ 2227478 w 11137392"/>
              <a:gd name="csY4" fmla="*/ 0 h 3539430"/>
              <a:gd name="csX5" fmla="*/ 2589444 w 11137392"/>
              <a:gd name="csY5" fmla="*/ 0 h 3539430"/>
              <a:gd name="csX6" fmla="*/ 3062783 w 11137392"/>
              <a:gd name="csY6" fmla="*/ 0 h 3539430"/>
              <a:gd name="csX7" fmla="*/ 3424748 w 11137392"/>
              <a:gd name="csY7" fmla="*/ 0 h 3539430"/>
              <a:gd name="csX8" fmla="*/ 3786713 w 11137392"/>
              <a:gd name="csY8" fmla="*/ 0 h 3539430"/>
              <a:gd name="csX9" fmla="*/ 4148679 w 11137392"/>
              <a:gd name="csY9" fmla="*/ 0 h 3539430"/>
              <a:gd name="csX10" fmla="*/ 5067513 w 11137392"/>
              <a:gd name="csY10" fmla="*/ 0 h 3539430"/>
              <a:gd name="csX11" fmla="*/ 5763600 w 11137392"/>
              <a:gd name="csY11" fmla="*/ 0 h 3539430"/>
              <a:gd name="csX12" fmla="*/ 6236940 w 11137392"/>
              <a:gd name="csY12" fmla="*/ 0 h 3539430"/>
              <a:gd name="csX13" fmla="*/ 6598905 w 11137392"/>
              <a:gd name="csY13" fmla="*/ 0 h 3539430"/>
              <a:gd name="csX14" fmla="*/ 6960870 w 11137392"/>
              <a:gd name="csY14" fmla="*/ 0 h 3539430"/>
              <a:gd name="csX15" fmla="*/ 7434209 w 11137392"/>
              <a:gd name="csY15" fmla="*/ 0 h 3539430"/>
              <a:gd name="csX16" fmla="*/ 8353044 w 11137392"/>
              <a:gd name="csY16" fmla="*/ 0 h 3539430"/>
              <a:gd name="csX17" fmla="*/ 8715009 w 11137392"/>
              <a:gd name="csY17" fmla="*/ 0 h 3539430"/>
              <a:gd name="csX18" fmla="*/ 9299722 w 11137392"/>
              <a:gd name="csY18" fmla="*/ 0 h 3539430"/>
              <a:gd name="csX19" fmla="*/ 10107183 w 11137392"/>
              <a:gd name="csY19" fmla="*/ 0 h 3539430"/>
              <a:gd name="csX20" fmla="*/ 11137392 w 11137392"/>
              <a:gd name="csY20" fmla="*/ 0 h 3539430"/>
              <a:gd name="csX21" fmla="*/ 11137392 w 11137392"/>
              <a:gd name="csY21" fmla="*/ 554511 h 3539430"/>
              <a:gd name="csX22" fmla="*/ 11137392 w 11137392"/>
              <a:gd name="csY22" fmla="*/ 1144416 h 3539430"/>
              <a:gd name="csX23" fmla="*/ 11137392 w 11137392"/>
              <a:gd name="csY23" fmla="*/ 1663532 h 3539430"/>
              <a:gd name="csX24" fmla="*/ 11137392 w 11137392"/>
              <a:gd name="csY24" fmla="*/ 2288831 h 3539430"/>
              <a:gd name="csX25" fmla="*/ 11137392 w 11137392"/>
              <a:gd name="csY25" fmla="*/ 2843342 h 3539430"/>
              <a:gd name="csX26" fmla="*/ 11137392 w 11137392"/>
              <a:gd name="csY26" fmla="*/ 3539430 h 3539430"/>
              <a:gd name="csX27" fmla="*/ 10441305 w 11137392"/>
              <a:gd name="csY27" fmla="*/ 3539430 h 3539430"/>
              <a:gd name="csX28" fmla="*/ 9856592 w 11137392"/>
              <a:gd name="csY28" fmla="*/ 3539430 h 3539430"/>
              <a:gd name="csX29" fmla="*/ 8937757 w 11137392"/>
              <a:gd name="csY29" fmla="*/ 3539430 h 3539430"/>
              <a:gd name="csX30" fmla="*/ 8575792 w 11137392"/>
              <a:gd name="csY30" fmla="*/ 3539430 h 3539430"/>
              <a:gd name="csX31" fmla="*/ 7991079 w 11137392"/>
              <a:gd name="csY31" fmla="*/ 3539430 h 3539430"/>
              <a:gd name="csX32" fmla="*/ 7294992 w 11137392"/>
              <a:gd name="csY32" fmla="*/ 3539430 h 3539430"/>
              <a:gd name="csX33" fmla="*/ 6598905 w 11137392"/>
              <a:gd name="csY33" fmla="*/ 3539430 h 3539430"/>
              <a:gd name="csX34" fmla="*/ 5791444 w 11137392"/>
              <a:gd name="csY34" fmla="*/ 3539430 h 3539430"/>
              <a:gd name="csX35" fmla="*/ 5318105 w 11137392"/>
              <a:gd name="csY35" fmla="*/ 3539430 h 3539430"/>
              <a:gd name="csX36" fmla="*/ 4956139 w 11137392"/>
              <a:gd name="csY36" fmla="*/ 3539430 h 3539430"/>
              <a:gd name="csX37" fmla="*/ 4260052 w 11137392"/>
              <a:gd name="csY37" fmla="*/ 3539430 h 3539430"/>
              <a:gd name="csX38" fmla="*/ 3675339 w 11137392"/>
              <a:gd name="csY38" fmla="*/ 3539430 h 3539430"/>
              <a:gd name="csX39" fmla="*/ 3090626 w 11137392"/>
              <a:gd name="csY39" fmla="*/ 3539430 h 3539430"/>
              <a:gd name="csX40" fmla="*/ 2617287 w 11137392"/>
              <a:gd name="csY40" fmla="*/ 3539430 h 3539430"/>
              <a:gd name="csX41" fmla="*/ 2032574 w 11137392"/>
              <a:gd name="csY41" fmla="*/ 3539430 h 3539430"/>
              <a:gd name="csX42" fmla="*/ 1670609 w 11137392"/>
              <a:gd name="csY42" fmla="*/ 3539430 h 3539430"/>
              <a:gd name="csX43" fmla="*/ 751774 w 11137392"/>
              <a:gd name="csY43" fmla="*/ 3539430 h 3539430"/>
              <a:gd name="csX44" fmla="*/ 0 w 11137392"/>
              <a:gd name="csY44" fmla="*/ 3539430 h 3539430"/>
              <a:gd name="csX45" fmla="*/ 0 w 11137392"/>
              <a:gd name="csY45" fmla="*/ 2984919 h 3539430"/>
              <a:gd name="csX46" fmla="*/ 0 w 11137392"/>
              <a:gd name="csY46" fmla="*/ 2465803 h 3539430"/>
              <a:gd name="csX47" fmla="*/ 0 w 11137392"/>
              <a:gd name="csY47" fmla="*/ 1805109 h 3539430"/>
              <a:gd name="csX48" fmla="*/ 0 w 11137392"/>
              <a:gd name="csY48" fmla="*/ 1179810 h 3539430"/>
              <a:gd name="csX49" fmla="*/ 0 w 11137392"/>
              <a:gd name="csY49" fmla="*/ 589905 h 3539430"/>
              <a:gd name="csX50" fmla="*/ 0 w 11137392"/>
              <a:gd name="csY50" fmla="*/ 0 h 35394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1137392" h="3539430" extrusionOk="0">
                <a:moveTo>
                  <a:pt x="0" y="0"/>
                </a:moveTo>
                <a:cubicBezTo>
                  <a:pt x="175542" y="-3405"/>
                  <a:pt x="188140" y="11645"/>
                  <a:pt x="361965" y="0"/>
                </a:cubicBezTo>
                <a:cubicBezTo>
                  <a:pt x="535790" y="-11645"/>
                  <a:pt x="600613" y="12746"/>
                  <a:pt x="723930" y="0"/>
                </a:cubicBezTo>
                <a:cubicBezTo>
                  <a:pt x="847247" y="-12746"/>
                  <a:pt x="1106196" y="-25199"/>
                  <a:pt x="1420017" y="0"/>
                </a:cubicBezTo>
                <a:cubicBezTo>
                  <a:pt x="1733838" y="25199"/>
                  <a:pt x="2012482" y="37122"/>
                  <a:pt x="2227478" y="0"/>
                </a:cubicBezTo>
                <a:cubicBezTo>
                  <a:pt x="2442474" y="-37122"/>
                  <a:pt x="2468945" y="-5872"/>
                  <a:pt x="2589444" y="0"/>
                </a:cubicBezTo>
                <a:cubicBezTo>
                  <a:pt x="2709943" y="5872"/>
                  <a:pt x="2842489" y="6400"/>
                  <a:pt x="3062783" y="0"/>
                </a:cubicBezTo>
                <a:cubicBezTo>
                  <a:pt x="3283077" y="-6400"/>
                  <a:pt x="3348139" y="14531"/>
                  <a:pt x="3424748" y="0"/>
                </a:cubicBezTo>
                <a:cubicBezTo>
                  <a:pt x="3501357" y="-14531"/>
                  <a:pt x="3626619" y="-2651"/>
                  <a:pt x="3786713" y="0"/>
                </a:cubicBezTo>
                <a:cubicBezTo>
                  <a:pt x="3946808" y="2651"/>
                  <a:pt x="3991069" y="15318"/>
                  <a:pt x="4148679" y="0"/>
                </a:cubicBezTo>
                <a:cubicBezTo>
                  <a:pt x="4306289" y="-15318"/>
                  <a:pt x="4703626" y="2722"/>
                  <a:pt x="5067513" y="0"/>
                </a:cubicBezTo>
                <a:cubicBezTo>
                  <a:pt x="5431400" y="-2722"/>
                  <a:pt x="5564990" y="-23938"/>
                  <a:pt x="5763600" y="0"/>
                </a:cubicBezTo>
                <a:cubicBezTo>
                  <a:pt x="5962210" y="23938"/>
                  <a:pt x="6116501" y="8692"/>
                  <a:pt x="6236940" y="0"/>
                </a:cubicBezTo>
                <a:cubicBezTo>
                  <a:pt x="6357379" y="-8692"/>
                  <a:pt x="6475404" y="-3939"/>
                  <a:pt x="6598905" y="0"/>
                </a:cubicBezTo>
                <a:cubicBezTo>
                  <a:pt x="6722406" y="3939"/>
                  <a:pt x="6817656" y="12179"/>
                  <a:pt x="6960870" y="0"/>
                </a:cubicBezTo>
                <a:cubicBezTo>
                  <a:pt x="7104084" y="-12179"/>
                  <a:pt x="7326530" y="22107"/>
                  <a:pt x="7434209" y="0"/>
                </a:cubicBezTo>
                <a:cubicBezTo>
                  <a:pt x="7541888" y="-22107"/>
                  <a:pt x="7954985" y="-23536"/>
                  <a:pt x="8353044" y="0"/>
                </a:cubicBezTo>
                <a:cubicBezTo>
                  <a:pt x="8751103" y="23536"/>
                  <a:pt x="8578271" y="-12041"/>
                  <a:pt x="8715009" y="0"/>
                </a:cubicBezTo>
                <a:cubicBezTo>
                  <a:pt x="8851747" y="12041"/>
                  <a:pt x="9169517" y="-25762"/>
                  <a:pt x="9299722" y="0"/>
                </a:cubicBezTo>
                <a:cubicBezTo>
                  <a:pt x="9429927" y="25762"/>
                  <a:pt x="9774243" y="-13014"/>
                  <a:pt x="10107183" y="0"/>
                </a:cubicBezTo>
                <a:cubicBezTo>
                  <a:pt x="10440123" y="13014"/>
                  <a:pt x="10775562" y="-11119"/>
                  <a:pt x="11137392" y="0"/>
                </a:cubicBezTo>
                <a:cubicBezTo>
                  <a:pt x="11122563" y="247311"/>
                  <a:pt x="11146867" y="402730"/>
                  <a:pt x="11137392" y="554511"/>
                </a:cubicBezTo>
                <a:cubicBezTo>
                  <a:pt x="11127917" y="706292"/>
                  <a:pt x="11116238" y="930852"/>
                  <a:pt x="11137392" y="1144416"/>
                </a:cubicBezTo>
                <a:cubicBezTo>
                  <a:pt x="11158546" y="1357981"/>
                  <a:pt x="11158616" y="1525767"/>
                  <a:pt x="11137392" y="1663532"/>
                </a:cubicBezTo>
                <a:cubicBezTo>
                  <a:pt x="11116168" y="1801297"/>
                  <a:pt x="11107717" y="2150099"/>
                  <a:pt x="11137392" y="2288831"/>
                </a:cubicBezTo>
                <a:cubicBezTo>
                  <a:pt x="11167067" y="2427563"/>
                  <a:pt x="11138365" y="2588923"/>
                  <a:pt x="11137392" y="2843342"/>
                </a:cubicBezTo>
                <a:cubicBezTo>
                  <a:pt x="11136419" y="3097761"/>
                  <a:pt x="11111461" y="3312525"/>
                  <a:pt x="11137392" y="3539430"/>
                </a:cubicBezTo>
                <a:cubicBezTo>
                  <a:pt x="10908325" y="3543987"/>
                  <a:pt x="10623543" y="3523685"/>
                  <a:pt x="10441305" y="3539430"/>
                </a:cubicBezTo>
                <a:cubicBezTo>
                  <a:pt x="10259067" y="3555175"/>
                  <a:pt x="9977942" y="3514480"/>
                  <a:pt x="9856592" y="3539430"/>
                </a:cubicBezTo>
                <a:cubicBezTo>
                  <a:pt x="9735242" y="3564380"/>
                  <a:pt x="9319881" y="3496636"/>
                  <a:pt x="8937757" y="3539430"/>
                </a:cubicBezTo>
                <a:cubicBezTo>
                  <a:pt x="8555633" y="3582224"/>
                  <a:pt x="8674514" y="3556552"/>
                  <a:pt x="8575792" y="3539430"/>
                </a:cubicBezTo>
                <a:cubicBezTo>
                  <a:pt x="8477071" y="3522308"/>
                  <a:pt x="8123996" y="3513866"/>
                  <a:pt x="7991079" y="3539430"/>
                </a:cubicBezTo>
                <a:cubicBezTo>
                  <a:pt x="7858162" y="3564994"/>
                  <a:pt x="7503500" y="3524416"/>
                  <a:pt x="7294992" y="3539430"/>
                </a:cubicBezTo>
                <a:cubicBezTo>
                  <a:pt x="7086484" y="3554444"/>
                  <a:pt x="6771056" y="3540533"/>
                  <a:pt x="6598905" y="3539430"/>
                </a:cubicBezTo>
                <a:cubicBezTo>
                  <a:pt x="6426754" y="3538327"/>
                  <a:pt x="5997434" y="3552612"/>
                  <a:pt x="5791444" y="3539430"/>
                </a:cubicBezTo>
                <a:cubicBezTo>
                  <a:pt x="5585454" y="3526248"/>
                  <a:pt x="5421759" y="3551789"/>
                  <a:pt x="5318105" y="3539430"/>
                </a:cubicBezTo>
                <a:cubicBezTo>
                  <a:pt x="5214451" y="3527071"/>
                  <a:pt x="5117318" y="3529305"/>
                  <a:pt x="4956139" y="3539430"/>
                </a:cubicBezTo>
                <a:cubicBezTo>
                  <a:pt x="4794960" y="3549555"/>
                  <a:pt x="4537064" y="3561160"/>
                  <a:pt x="4260052" y="3539430"/>
                </a:cubicBezTo>
                <a:cubicBezTo>
                  <a:pt x="3983040" y="3517700"/>
                  <a:pt x="3952310" y="3536338"/>
                  <a:pt x="3675339" y="3539430"/>
                </a:cubicBezTo>
                <a:cubicBezTo>
                  <a:pt x="3398368" y="3542522"/>
                  <a:pt x="3267022" y="3555459"/>
                  <a:pt x="3090626" y="3539430"/>
                </a:cubicBezTo>
                <a:cubicBezTo>
                  <a:pt x="2914230" y="3523401"/>
                  <a:pt x="2759219" y="3527230"/>
                  <a:pt x="2617287" y="3539430"/>
                </a:cubicBezTo>
                <a:cubicBezTo>
                  <a:pt x="2475355" y="3551630"/>
                  <a:pt x="2247340" y="3523018"/>
                  <a:pt x="2032574" y="3539430"/>
                </a:cubicBezTo>
                <a:cubicBezTo>
                  <a:pt x="1817808" y="3555842"/>
                  <a:pt x="1754267" y="3521690"/>
                  <a:pt x="1670609" y="3539430"/>
                </a:cubicBezTo>
                <a:cubicBezTo>
                  <a:pt x="1586951" y="3557170"/>
                  <a:pt x="961743" y="3529020"/>
                  <a:pt x="751774" y="3539430"/>
                </a:cubicBezTo>
                <a:cubicBezTo>
                  <a:pt x="541806" y="3549840"/>
                  <a:pt x="181019" y="3523301"/>
                  <a:pt x="0" y="3539430"/>
                </a:cubicBezTo>
                <a:cubicBezTo>
                  <a:pt x="14558" y="3355817"/>
                  <a:pt x="-15664" y="3114343"/>
                  <a:pt x="0" y="2984919"/>
                </a:cubicBezTo>
                <a:cubicBezTo>
                  <a:pt x="15664" y="2855495"/>
                  <a:pt x="-21353" y="2629071"/>
                  <a:pt x="0" y="2465803"/>
                </a:cubicBezTo>
                <a:cubicBezTo>
                  <a:pt x="21353" y="2302535"/>
                  <a:pt x="18335" y="2088592"/>
                  <a:pt x="0" y="1805109"/>
                </a:cubicBezTo>
                <a:cubicBezTo>
                  <a:pt x="-18335" y="1521626"/>
                  <a:pt x="-30205" y="1469176"/>
                  <a:pt x="0" y="1179810"/>
                </a:cubicBezTo>
                <a:cubicBezTo>
                  <a:pt x="30205" y="890444"/>
                  <a:pt x="3990" y="766565"/>
                  <a:pt x="0" y="589905"/>
                </a:cubicBezTo>
                <a:cubicBezTo>
                  <a:pt x="-3990" y="413246"/>
                  <a:pt x="-26092" y="212866"/>
                  <a:pt x="0" y="0"/>
                </a:cubicBezTo>
                <a:close/>
              </a:path>
            </a:pathLst>
          </a:custGeom>
          <a:noFill/>
          <a:ln w="38100">
            <a:solidFill>
              <a:srgbClr val="0070C0"/>
            </a:solidFill>
            <a:extLst>
              <a:ext uri="{C807C97D-BFC1-408E-A445-0C87EB9F89A2}">
                <ask:lineSketchStyleProps xmlns:ask="http://schemas.microsoft.com/office/drawing/2018/sketchyshapes" sd="2207507705">
                  <a:prstGeom prst="rect">
                    <a:avLst/>
                  </a:prstGeom>
                  <ask:type>
                    <ask:lineSketchFreehand/>
                  </ask:type>
                </ask:lineSketchStyleProps>
              </a:ext>
            </a:extLst>
          </a:ln>
        </p:spPr>
        <p:txBody>
          <a:bodyPr wrap="square" rtlCol="0">
            <a:spAutoFit/>
          </a:bodyPr>
          <a:lstStyle/>
          <a:p>
            <a:pPr marL="514350" indent="-514350">
              <a:buFont typeface="+mj-ea"/>
              <a:buAutoNum type="circleNumDbPlain"/>
            </a:pPr>
            <a:r>
              <a:rPr lang="ja-JP" altLang="en-US" sz="3200">
                <a:latin typeface="HGS創英角ｺﾞｼｯｸUB" panose="020B0900000000000000" pitchFamily="50" charset="-128"/>
                <a:ea typeface="HGS創英角ｺﾞｼｯｸUB" panose="020B0900000000000000" pitchFamily="50" charset="-128"/>
              </a:rPr>
              <a:t>「面白いことはないか」と考えたり、</a:t>
            </a:r>
            <a:r>
              <a:rPr kumimoji="1" lang="ja-JP" altLang="en-US" sz="3200">
                <a:latin typeface="HGS創英角ｺﾞｼｯｸUB" panose="020B0900000000000000" pitchFamily="50" charset="-128"/>
                <a:ea typeface="HGS創英角ｺﾞｼｯｸUB" panose="020B0900000000000000" pitchFamily="50" charset="-128"/>
              </a:rPr>
              <a:t>インターネットや教科書、先輩たちの研究報告書などから調べてみる</a:t>
            </a:r>
            <a:endParaRPr kumimoji="1" lang="en-US" altLang="ja-JP" sz="3200">
              <a:latin typeface="HGS創英角ｺﾞｼｯｸUB" panose="020B0900000000000000" pitchFamily="50" charset="-128"/>
              <a:ea typeface="HGS創英角ｺﾞｼｯｸUB" panose="020B0900000000000000" pitchFamily="50" charset="-128"/>
            </a:endParaRPr>
          </a:p>
          <a:p>
            <a:pPr marL="514350" indent="-514350">
              <a:buFont typeface="+mj-ea"/>
              <a:buAutoNum type="circleNumDbPlain"/>
            </a:pPr>
            <a:r>
              <a:rPr lang="ja-JP" altLang="en-US" sz="3200">
                <a:latin typeface="HGS創英角ｺﾞｼｯｸUB" panose="020B0900000000000000" pitchFamily="50" charset="-128"/>
                <a:ea typeface="HGS創英角ｺﾞｼｯｸUB" panose="020B0900000000000000" pitchFamily="50" charset="-128"/>
              </a:rPr>
              <a:t>心を惹くものが見つかったら、それに関して情報検索するなどして、その世界を覗いてみる</a:t>
            </a:r>
            <a:endParaRPr lang="en-US" altLang="ja-JP" sz="3200">
              <a:latin typeface="HGS創英角ｺﾞｼｯｸUB" panose="020B0900000000000000" pitchFamily="50" charset="-128"/>
              <a:ea typeface="HGS創英角ｺﾞｼｯｸUB" panose="020B0900000000000000" pitchFamily="50" charset="-128"/>
            </a:endParaRPr>
          </a:p>
          <a:p>
            <a:pPr marL="514350" indent="-514350">
              <a:buFont typeface="+mj-ea"/>
              <a:buAutoNum type="circleNumDbPlain"/>
            </a:pPr>
            <a:r>
              <a:rPr kumimoji="1" lang="ja-JP" altLang="en-US" sz="3200">
                <a:latin typeface="HGS創英角ｺﾞｼｯｸUB" panose="020B0900000000000000" pitchFamily="50" charset="-128"/>
                <a:ea typeface="HGS創英角ｺﾞｼｯｸUB" panose="020B0900000000000000" pitchFamily="50" charset="-128"/>
              </a:rPr>
              <a:t>改めて、それが面白いのかどうか考えてみる</a:t>
            </a:r>
            <a:endParaRPr kumimoji="1" lang="en-US" altLang="ja-JP" sz="3200">
              <a:latin typeface="HGS創英角ｺﾞｼｯｸUB" panose="020B0900000000000000" pitchFamily="50" charset="-128"/>
              <a:ea typeface="HGS創英角ｺﾞｼｯｸUB" panose="020B0900000000000000" pitchFamily="50" charset="-128"/>
            </a:endParaRPr>
          </a:p>
          <a:p>
            <a:pPr marL="514350" indent="-514350">
              <a:buFont typeface="+mj-ea"/>
              <a:buAutoNum type="circleNumDbPlain"/>
            </a:pPr>
            <a:r>
              <a:rPr lang="ja-JP" altLang="en-US" sz="3200">
                <a:latin typeface="HGS創英角ｺﾞｼｯｸUB" panose="020B0900000000000000" pitchFamily="50" charset="-128"/>
                <a:ea typeface="HGS創英角ｺﾞｼｯｸUB" panose="020B0900000000000000" pitchFamily="50" charset="-128"/>
              </a:rPr>
              <a:t>面白いと確信したら、それについてさらに深く調べる</a:t>
            </a:r>
            <a:endParaRPr lang="en-US" altLang="ja-JP" sz="3200">
              <a:latin typeface="HGS創英角ｺﾞｼｯｸUB" panose="020B0900000000000000" pitchFamily="50" charset="-128"/>
              <a:ea typeface="HGS創英角ｺﾞｼｯｸUB" panose="020B0900000000000000" pitchFamily="50" charset="-128"/>
            </a:endParaRPr>
          </a:p>
          <a:p>
            <a:r>
              <a:rPr kumimoji="1" lang="ja-JP" altLang="en-US" sz="3200">
                <a:latin typeface="HGS創英角ｺﾞｼｯｸUB" panose="020B0900000000000000" pitchFamily="50" charset="-128"/>
                <a:ea typeface="HGS創英角ｺﾞｼｯｸUB" panose="020B0900000000000000" pitchFamily="50" charset="-128"/>
              </a:rPr>
              <a:t>　　　　（つまらないと感じた場合は①に戻る）　</a:t>
            </a:r>
          </a:p>
        </p:txBody>
      </p:sp>
      <p:sp>
        <p:nvSpPr>
          <p:cNvPr id="6" name="テキスト ボックス 5">
            <a:extLst>
              <a:ext uri="{FF2B5EF4-FFF2-40B4-BE49-F238E27FC236}">
                <a16:creationId xmlns:a16="http://schemas.microsoft.com/office/drawing/2014/main" id="{A885E248-E7C4-A502-73B8-CB25693D660C}"/>
              </a:ext>
            </a:extLst>
          </p:cNvPr>
          <p:cNvSpPr txBox="1"/>
          <p:nvPr/>
        </p:nvSpPr>
        <p:spPr>
          <a:xfrm>
            <a:off x="797052" y="5540588"/>
            <a:ext cx="10927080" cy="1077218"/>
          </a:xfrm>
          <a:prstGeom prst="rect">
            <a:avLst/>
          </a:prstGeom>
          <a:noFill/>
        </p:spPr>
        <p:txBody>
          <a:bodyPr wrap="square" rtlCol="0">
            <a:spAutoFit/>
          </a:bodyPr>
          <a:lstStyle/>
          <a:p>
            <a:pPr algn="ctr"/>
            <a:r>
              <a:rPr kumimoji="1" lang="ja-JP" altLang="en-US" sz="3200">
                <a:solidFill>
                  <a:srgbClr val="FF0000"/>
                </a:solidFill>
                <a:latin typeface="HGS創英角ｺﾞｼｯｸUB" panose="020B0900000000000000" pitchFamily="50" charset="-128"/>
                <a:ea typeface="HGS創英角ｺﾞｼｯｸUB" panose="020B0900000000000000" pitchFamily="50" charset="-128"/>
              </a:rPr>
              <a:t>何か思いついたら紙に書き留めておく</a:t>
            </a:r>
            <a:endParaRPr kumimoji="1" lang="en-US" altLang="ja-JP" sz="3200">
              <a:solidFill>
                <a:srgbClr val="FF0000"/>
              </a:solidFill>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後日読み返したとき、新たな発想が生まれるかもしれない</a:t>
            </a:r>
            <a:endParaRPr kumimoji="1" lang="ja-JP" altLang="en-US" sz="3200">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3164592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23</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581138"/>
            <a:ext cx="10829544" cy="769441"/>
          </a:xfrm>
          <a:prstGeom prst="rect">
            <a:avLst/>
          </a:prstGeom>
          <a:noFill/>
        </p:spPr>
        <p:txBody>
          <a:bodyPr wrap="square" rtlCol="0">
            <a:spAutoFit/>
          </a:bodyPr>
          <a:lstStyle/>
          <a:p>
            <a:r>
              <a:rPr kumimoji="1" lang="ja-JP" altLang="en-US" sz="4400">
                <a:latin typeface="HG創英角ｺﾞｼｯｸUB" panose="020B0909000000000000" pitchFamily="49" charset="-128"/>
                <a:ea typeface="HG創英角ｺﾞｼｯｸUB" panose="020B0909000000000000" pitchFamily="49" charset="-128"/>
              </a:rPr>
              <a:t>取り組む問題を決める上で心がけること</a:t>
            </a: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653796" y="1350579"/>
            <a:ext cx="11425428" cy="5078313"/>
          </a:xfrm>
          <a:prstGeom prst="rect">
            <a:avLst/>
          </a:prstGeom>
          <a:noFill/>
        </p:spPr>
        <p:txBody>
          <a:bodyPr wrap="square" rtlCol="0">
            <a:spAutoFit/>
          </a:bodyPr>
          <a:lstStyle/>
          <a:p>
            <a:r>
              <a:rPr kumimoji="1" lang="ja-JP" altLang="en-US" sz="3600">
                <a:latin typeface="HGS創英角ｺﾞｼｯｸUB" panose="020B0900000000000000" pitchFamily="50" charset="-128"/>
                <a:ea typeface="HGS創英角ｺﾞｼｯｸUB" panose="020B0900000000000000" pitchFamily="50" charset="-128"/>
              </a:rPr>
              <a:t>１．回答の見通しが立つ</a:t>
            </a:r>
            <a:endParaRPr kumimoji="1" lang="en-US" altLang="ja-JP" sz="3600">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研究とは解答できる問題に取り組む行為</a:t>
            </a:r>
            <a:endParaRPr lang="en-US" altLang="ja-JP" sz="3200">
              <a:latin typeface="HGS創英角ｺﾞｼｯｸUB" panose="020B0900000000000000" pitchFamily="50" charset="-128"/>
              <a:ea typeface="HGS創英角ｺﾞｼｯｸUB" panose="020B0900000000000000" pitchFamily="50" charset="-128"/>
            </a:endParaRPr>
          </a:p>
          <a:p>
            <a:r>
              <a:rPr lang="ja-JP" altLang="en-US" sz="3600" b="1">
                <a:latin typeface="HGS創英角ｺﾞｼｯｸUB" panose="020B0900000000000000" pitchFamily="50" charset="-128"/>
                <a:ea typeface="HGS創英角ｺﾞｼｯｸUB" panose="020B0900000000000000" pitchFamily="50" charset="-128"/>
              </a:rPr>
              <a:t>　　　　　　　　　　　⇓</a:t>
            </a:r>
            <a:endParaRPr lang="en-US" altLang="ja-JP" sz="3600" b="1">
              <a:latin typeface="HGS創英角ｺﾞｼｯｸUB" panose="020B0900000000000000" pitchFamily="50" charset="-128"/>
              <a:ea typeface="HGS創英角ｺﾞｼｯｸUB" panose="020B0900000000000000" pitchFamily="50" charset="-128"/>
            </a:endParaRPr>
          </a:p>
          <a:p>
            <a:pPr algn="ctr"/>
            <a:r>
              <a:rPr kumimoji="1" lang="ja-JP" altLang="en-US" sz="3200">
                <a:latin typeface="HGS創英角ｺﾞｼｯｸUB" panose="020B0900000000000000" pitchFamily="50" charset="-128"/>
                <a:ea typeface="HGS創英角ｺﾞｼｯｸUB" panose="020B0900000000000000" pitchFamily="50" charset="-128"/>
              </a:rPr>
              <a:t>答えの分かっている問題に取り組むということでなく、</a:t>
            </a:r>
            <a:endParaRPr kumimoji="1" lang="en-US" altLang="ja-JP" sz="3200">
              <a:latin typeface="HGS創英角ｺﾞｼｯｸUB" panose="020B0900000000000000" pitchFamily="50" charset="-128"/>
              <a:ea typeface="HGS創英角ｺﾞｼｯｸUB" panose="020B0900000000000000" pitchFamily="50" charset="-128"/>
            </a:endParaRPr>
          </a:p>
          <a:p>
            <a:pPr algn="ctr"/>
            <a:r>
              <a:rPr kumimoji="1" lang="ja-JP" altLang="en-US" sz="3200">
                <a:solidFill>
                  <a:srgbClr val="FF0000"/>
                </a:solidFill>
                <a:latin typeface="HGS創英角ｺﾞｼｯｸUB" panose="020B0900000000000000" pitchFamily="50" charset="-128"/>
                <a:ea typeface="HGS創英角ｺﾞｼｯｸUB" panose="020B0900000000000000" pitchFamily="50" charset="-128"/>
              </a:rPr>
              <a:t>解答の見通しが立っている問題に取り組むこと</a:t>
            </a:r>
            <a:r>
              <a:rPr kumimoji="1" lang="ja-JP" altLang="en-US" sz="3200">
                <a:latin typeface="HGS創英角ｺﾞｼｯｸUB" panose="020B0900000000000000" pitchFamily="50" charset="-128"/>
                <a:ea typeface="HGS創英角ｺﾞｼｯｸUB" panose="020B0900000000000000" pitchFamily="50" charset="-128"/>
              </a:rPr>
              <a:t>である</a:t>
            </a:r>
            <a:endParaRPr kumimoji="1" lang="en-US" altLang="ja-JP" sz="3200">
              <a:latin typeface="HGS創英角ｺﾞｼｯｸUB" panose="020B0900000000000000" pitchFamily="50" charset="-128"/>
              <a:ea typeface="HGS創英角ｺﾞｼｯｸUB" panose="020B0900000000000000" pitchFamily="50" charset="-128"/>
            </a:endParaRPr>
          </a:p>
          <a:p>
            <a:endParaRPr kumimoji="1" lang="en-US" altLang="ja-JP" sz="2000">
              <a:latin typeface="HGS創英角ｺﾞｼｯｸUB" panose="020B0900000000000000" pitchFamily="50" charset="-128"/>
              <a:ea typeface="HGS創英角ｺﾞｼｯｸUB" panose="020B0900000000000000" pitchFamily="50" charset="-128"/>
            </a:endParaRPr>
          </a:p>
          <a:p>
            <a:r>
              <a:rPr lang="ja-JP" altLang="en-US" sz="3600">
                <a:latin typeface="HGS創英角ｺﾞｼｯｸUB" panose="020B0900000000000000" pitchFamily="50" charset="-128"/>
                <a:ea typeface="HGS創英角ｺﾞｼｯｸUB" panose="020B0900000000000000" pitchFamily="50" charset="-128"/>
              </a:rPr>
              <a:t>２．探究活動・課題研究で実行可能である</a:t>
            </a:r>
            <a:endParaRPr lang="en-US" altLang="ja-JP" sz="3600">
              <a:latin typeface="HGS創英角ｺﾞｼｯｸUB" panose="020B0900000000000000" pitchFamily="50" charset="-128"/>
              <a:ea typeface="HGS創英角ｺﾞｼｯｸUB" panose="020B0900000000000000" pitchFamily="50" charset="-128"/>
            </a:endParaRPr>
          </a:p>
          <a:p>
            <a:pPr algn="ctr"/>
            <a:r>
              <a:rPr kumimoji="1" lang="ja-JP" altLang="en-US" sz="3200">
                <a:latin typeface="HGS創英角ｺﾞｼｯｸUB" panose="020B0900000000000000" pitchFamily="50" charset="-128"/>
                <a:ea typeface="HGS創英角ｺﾞｼｯｸUB" panose="020B0900000000000000" pitchFamily="50" charset="-128"/>
              </a:rPr>
              <a:t>　高校の探究活動・課題研究では時間も設備も資金も</a:t>
            </a:r>
            <a:endParaRPr kumimoji="1" lang="en-US" altLang="ja-JP" sz="3200">
              <a:latin typeface="HGS創英角ｺﾞｼｯｸUB" panose="020B0900000000000000" pitchFamily="50" charset="-128"/>
              <a:ea typeface="HGS創英角ｺﾞｼｯｸUB" panose="020B0900000000000000" pitchFamily="50" charset="-128"/>
            </a:endParaRPr>
          </a:p>
          <a:p>
            <a:pPr algn="ctr"/>
            <a:r>
              <a:rPr kumimoji="1" lang="ja-JP" altLang="en-US" sz="3200">
                <a:latin typeface="HGS創英角ｺﾞｼｯｸUB" panose="020B0900000000000000" pitchFamily="50" charset="-128"/>
                <a:ea typeface="HGS創英角ｺﾞｼｯｸUB" panose="020B0900000000000000" pitchFamily="50" charset="-128"/>
              </a:rPr>
              <a:t>限られている</a:t>
            </a:r>
            <a:endParaRPr kumimoji="1" lang="en-US" altLang="ja-JP" sz="3200">
              <a:latin typeface="HGS創英角ｺﾞｼｯｸUB" panose="020B0900000000000000" pitchFamily="50" charset="-128"/>
              <a:ea typeface="HGS創英角ｺﾞｼｯｸUB" panose="020B0900000000000000" pitchFamily="50" charset="-128"/>
            </a:endParaRPr>
          </a:p>
          <a:p>
            <a:r>
              <a:rPr lang="ja-JP" altLang="en-US" sz="3200">
                <a:solidFill>
                  <a:srgbClr val="FF0000"/>
                </a:solidFill>
                <a:latin typeface="HGS創英角ｺﾞｼｯｸUB" panose="020B0900000000000000" pitchFamily="50" charset="-128"/>
                <a:ea typeface="HGS創英角ｺﾞｼｯｸUB" panose="020B0900000000000000" pitchFamily="50" charset="-128"/>
              </a:rPr>
              <a:t>　現実可能かどうか指導教員と相談してみるとよい</a:t>
            </a:r>
            <a:r>
              <a:rPr lang="ja-JP" altLang="en-US" sz="3200">
                <a:latin typeface="HGS創英角ｺﾞｼｯｸUB" panose="020B0900000000000000" pitchFamily="50" charset="-128"/>
                <a:ea typeface="HGS創英角ｺﾞｼｯｸUB" panose="020B0900000000000000" pitchFamily="50" charset="-128"/>
              </a:rPr>
              <a:t>だろう</a:t>
            </a:r>
            <a:endParaRPr kumimoji="1" lang="ja-JP" altLang="en-US" sz="3200">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2289208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E3BBDD-7758-1953-8718-D4F3EE15396B}"/>
              </a:ext>
            </a:extLst>
          </p:cNvPr>
          <p:cNvSpPr>
            <a:spLocks noGrp="1"/>
          </p:cNvSpPr>
          <p:nvPr>
            <p:ph type="title"/>
          </p:nvPr>
        </p:nvSpPr>
        <p:spPr/>
        <p:txBody>
          <a:bodyPr>
            <a:normAutofit/>
          </a:bodyPr>
          <a:lstStyle/>
          <a:p>
            <a:r>
              <a:rPr kumimoji="1" lang="ja-JP" altLang="en-US" sz="4800">
                <a:solidFill>
                  <a:srgbClr val="0070C0"/>
                </a:solidFill>
                <a:latin typeface="HG創英角ｺﾞｼｯｸUB" panose="020B0909000000000000" pitchFamily="49" charset="-128"/>
                <a:ea typeface="HG創英角ｺﾞｼｯｸUB" panose="020B0909000000000000" pitchFamily="49" charset="-128"/>
              </a:rPr>
              <a:t>学術的知見を調べる</a:t>
            </a:r>
          </a:p>
        </p:txBody>
      </p:sp>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24</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1367522"/>
            <a:ext cx="10829544" cy="769441"/>
          </a:xfrm>
          <a:prstGeom prst="rect">
            <a:avLst/>
          </a:prstGeom>
          <a:noFill/>
        </p:spPr>
        <p:txBody>
          <a:bodyPr wrap="square" rtlCol="0">
            <a:spAutoFit/>
          </a:bodyPr>
          <a:lstStyle/>
          <a:p>
            <a:r>
              <a:rPr lang="ja-JP" altLang="en-US" sz="4400">
                <a:latin typeface="HG創英角ｺﾞｼｯｸUB" panose="020B0909000000000000" pitchFamily="49" charset="-128"/>
                <a:ea typeface="HG創英角ｺﾞｼｯｸUB" panose="020B0909000000000000" pitchFamily="49" charset="-128"/>
              </a:rPr>
              <a:t>先行研究を調べる</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7" name="テキスト ボックス 6">
            <a:extLst>
              <a:ext uri="{FF2B5EF4-FFF2-40B4-BE49-F238E27FC236}">
                <a16:creationId xmlns:a16="http://schemas.microsoft.com/office/drawing/2014/main" id="{A584920A-2FD2-19E2-D20D-F9334F4B2EA5}"/>
              </a:ext>
            </a:extLst>
          </p:cNvPr>
          <p:cNvSpPr txBox="1"/>
          <p:nvPr/>
        </p:nvSpPr>
        <p:spPr>
          <a:xfrm>
            <a:off x="1054608" y="2166880"/>
            <a:ext cx="10732008" cy="2616101"/>
          </a:xfrm>
          <a:prstGeom prst="rect">
            <a:avLst/>
          </a:prstGeom>
          <a:noFill/>
        </p:spPr>
        <p:txBody>
          <a:bodyPr wrap="square" rtlCol="0">
            <a:spAutoFit/>
          </a:bodyPr>
          <a:lstStyle/>
          <a:p>
            <a:r>
              <a:rPr kumimoji="1" lang="ja-JP" altLang="en-US" sz="3600">
                <a:latin typeface="HGS創英角ｺﾞｼｯｸUB" panose="020B0900000000000000" pitchFamily="50" charset="-128"/>
                <a:ea typeface="HGS創英角ｺﾞｼｯｸUB" panose="020B0900000000000000" pitchFamily="50" charset="-128"/>
              </a:rPr>
              <a:t>１．先行研究とは何か</a:t>
            </a:r>
            <a:endParaRPr kumimoji="1" lang="en-US" altLang="ja-JP" sz="3600">
              <a:latin typeface="HGS創英角ｺﾞｼｯｸUB" panose="020B0900000000000000" pitchFamily="50" charset="-128"/>
              <a:ea typeface="HGS創英角ｺﾞｼｯｸUB" panose="020B0900000000000000" pitchFamily="50" charset="-128"/>
            </a:endParaRPr>
          </a:p>
          <a:p>
            <a:r>
              <a:rPr kumimoji="1" lang="ja-JP" altLang="en-US" sz="3200">
                <a:latin typeface="HGS創英角ｺﾞｼｯｸUB" panose="020B0900000000000000" pitchFamily="50" charset="-128"/>
                <a:ea typeface="HGS創英角ｺﾞｼｯｸUB" panose="020B0900000000000000" pitchFamily="50" charset="-128"/>
              </a:rPr>
              <a:t>　これまでに発表されてきた専門的な研究成果のこと</a:t>
            </a:r>
            <a:endParaRPr lang="en-US" altLang="ja-JP" sz="32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　研究を行う際には先行研究を必ず参照することになる</a:t>
            </a:r>
            <a:endParaRPr kumimoji="1" lang="en-US" altLang="ja-JP" sz="3200">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高校生の研究の場合は、高校の論文集に掲載されている論文も先行研究に含めてよい</a:t>
            </a:r>
            <a:endParaRPr lang="en-US" altLang="ja-JP" sz="3200">
              <a:latin typeface="HGS創英角ｺﾞｼｯｸUB" panose="020B0900000000000000" pitchFamily="50" charset="-128"/>
              <a:ea typeface="HGS創英角ｺﾞｼｯｸUB" panose="020B0900000000000000" pitchFamily="50" charset="-128"/>
            </a:endParaRPr>
          </a:p>
        </p:txBody>
      </p:sp>
      <p:pic>
        <p:nvPicPr>
          <p:cNvPr id="13" name="図 12" descr="ゲームのキャラクター&#10;&#10;低い精度で自動的に生成された説明">
            <a:extLst>
              <a:ext uri="{FF2B5EF4-FFF2-40B4-BE49-F238E27FC236}">
                <a16:creationId xmlns:a16="http://schemas.microsoft.com/office/drawing/2014/main" id="{2D7DF6D0-BB58-1E4D-8C8A-FF5D91ED3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608" y="4113513"/>
            <a:ext cx="3023616" cy="2827081"/>
          </a:xfrm>
          <a:prstGeom prst="rect">
            <a:avLst/>
          </a:prstGeom>
        </p:spPr>
      </p:pic>
      <p:sp>
        <p:nvSpPr>
          <p:cNvPr id="14" name="テキスト ボックス 13">
            <a:extLst>
              <a:ext uri="{FF2B5EF4-FFF2-40B4-BE49-F238E27FC236}">
                <a16:creationId xmlns:a16="http://schemas.microsoft.com/office/drawing/2014/main" id="{210573B6-D580-5358-6368-BDEBB734637A}"/>
              </a:ext>
            </a:extLst>
          </p:cNvPr>
          <p:cNvSpPr txBox="1"/>
          <p:nvPr/>
        </p:nvSpPr>
        <p:spPr>
          <a:xfrm>
            <a:off x="3262312" y="6084256"/>
            <a:ext cx="6514719" cy="400110"/>
          </a:xfrm>
          <a:prstGeom prst="rect">
            <a:avLst/>
          </a:prstGeom>
          <a:noFill/>
        </p:spPr>
        <p:txBody>
          <a:bodyPr wrap="square" rtlCol="0">
            <a:spAutoFit/>
          </a:bodyPr>
          <a:lstStyle/>
          <a:p>
            <a:pPr algn="ctr"/>
            <a:r>
              <a:rPr lang="ja-JP" altLang="en-US" sz="2000">
                <a:latin typeface="HGP創英角ｺﾞｼｯｸUB" panose="020B0900000000000000" pitchFamily="50" charset="-128"/>
                <a:ea typeface="HGP創英角ｺﾞｼｯｸUB" panose="020B0900000000000000" pitchFamily="50" charset="-128"/>
              </a:rPr>
              <a:t>先行研究をどんどん発展させていこう</a:t>
            </a:r>
            <a:endParaRPr kumimoji="1" lang="ja-JP" altLang="en-US" sz="200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3608360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A584920A-2FD2-19E2-D20D-F9334F4B2EA5}"/>
              </a:ext>
            </a:extLst>
          </p:cNvPr>
          <p:cNvSpPr txBox="1"/>
          <p:nvPr/>
        </p:nvSpPr>
        <p:spPr>
          <a:xfrm>
            <a:off x="1054608" y="1350579"/>
            <a:ext cx="10930128" cy="1138773"/>
          </a:xfrm>
          <a:prstGeom prst="rect">
            <a:avLst/>
          </a:prstGeom>
          <a:noFill/>
        </p:spPr>
        <p:txBody>
          <a:bodyPr wrap="square" rtlCol="0">
            <a:spAutoFit/>
          </a:bodyPr>
          <a:lstStyle/>
          <a:p>
            <a:r>
              <a:rPr lang="ja-JP" altLang="en-US" sz="3600">
                <a:latin typeface="HGS創英角ｺﾞｼｯｸUB" panose="020B0900000000000000" pitchFamily="50" charset="-128"/>
                <a:ea typeface="HGS創英角ｺﾞｼｯｸUB" panose="020B0900000000000000" pitchFamily="50" charset="-128"/>
              </a:rPr>
              <a:t>２</a:t>
            </a:r>
            <a:r>
              <a:rPr kumimoji="1" lang="ja-JP" altLang="en-US" sz="3600">
                <a:latin typeface="HGS創英角ｺﾞｼｯｸUB" panose="020B0900000000000000" pitchFamily="50" charset="-128"/>
                <a:ea typeface="HGS創英角ｺﾞｼｯｸUB" panose="020B0900000000000000" pitchFamily="50" charset="-128"/>
              </a:rPr>
              <a:t>．先行研究</a:t>
            </a:r>
            <a:r>
              <a:rPr lang="ja-JP" altLang="en-US" sz="3600">
                <a:latin typeface="HGS創英角ｺﾞｼｯｸUB" panose="020B0900000000000000" pitchFamily="50" charset="-128"/>
                <a:ea typeface="HGS創英角ｺﾞｼｯｸUB" panose="020B0900000000000000" pitchFamily="50" charset="-128"/>
              </a:rPr>
              <a:t>の調べ方</a:t>
            </a:r>
            <a:endParaRPr kumimoji="1" lang="en-US" altLang="ja-JP" sz="36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　検索のためのサイトを複数個紹介する</a:t>
            </a:r>
            <a:endParaRPr kumimoji="1" lang="en-US" altLang="ja-JP" sz="3200">
              <a:latin typeface="HGS創英角ｺﾞｼｯｸUB" panose="020B0900000000000000" pitchFamily="50" charset="-128"/>
              <a:ea typeface="HGS創英角ｺﾞｼｯｸUB" panose="020B0900000000000000" pitchFamily="50" charset="-128"/>
            </a:endParaRPr>
          </a:p>
        </p:txBody>
      </p:sp>
      <p:sp>
        <p:nvSpPr>
          <p:cNvPr id="8" name="テキスト ボックス 7">
            <a:extLst>
              <a:ext uri="{FF2B5EF4-FFF2-40B4-BE49-F238E27FC236}">
                <a16:creationId xmlns:a16="http://schemas.microsoft.com/office/drawing/2014/main" id="{375FF27A-9AF5-78B1-B88F-6CA75DE6313F}"/>
              </a:ext>
            </a:extLst>
          </p:cNvPr>
          <p:cNvSpPr txBox="1"/>
          <p:nvPr/>
        </p:nvSpPr>
        <p:spPr>
          <a:xfrm>
            <a:off x="1054608" y="581138"/>
            <a:ext cx="10829544" cy="769441"/>
          </a:xfrm>
          <a:prstGeom prst="rect">
            <a:avLst/>
          </a:prstGeom>
          <a:noFill/>
        </p:spPr>
        <p:txBody>
          <a:bodyPr wrap="square" rtlCol="0">
            <a:spAutoFit/>
          </a:bodyPr>
          <a:lstStyle/>
          <a:p>
            <a:r>
              <a:rPr lang="ja-JP" altLang="en-US" sz="4400">
                <a:latin typeface="HG創英角ｺﾞｼｯｸUB" panose="020B0909000000000000" pitchFamily="49" charset="-128"/>
                <a:ea typeface="HG創英角ｺﾞｼｯｸUB" panose="020B0909000000000000" pitchFamily="49" charset="-128"/>
              </a:rPr>
              <a:t>先行研究を調べる</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9" name="テキスト ボックス 8">
            <a:extLst>
              <a:ext uri="{FF2B5EF4-FFF2-40B4-BE49-F238E27FC236}">
                <a16:creationId xmlns:a16="http://schemas.microsoft.com/office/drawing/2014/main" id="{7C2A620C-97B2-1687-4BDA-4C53F19C90F7}"/>
              </a:ext>
            </a:extLst>
          </p:cNvPr>
          <p:cNvSpPr txBox="1"/>
          <p:nvPr/>
        </p:nvSpPr>
        <p:spPr>
          <a:xfrm>
            <a:off x="207264" y="2507039"/>
            <a:ext cx="11782044" cy="4031873"/>
          </a:xfrm>
          <a:custGeom>
            <a:avLst/>
            <a:gdLst>
              <a:gd name="csX0" fmla="*/ 0 w 11782044"/>
              <a:gd name="csY0" fmla="*/ 0 h 4031873"/>
              <a:gd name="csX1" fmla="*/ 457421 w 11782044"/>
              <a:gd name="csY1" fmla="*/ 0 h 4031873"/>
              <a:gd name="csX2" fmla="*/ 1268302 w 11782044"/>
              <a:gd name="csY2" fmla="*/ 0 h 4031873"/>
              <a:gd name="csX3" fmla="*/ 1961364 w 11782044"/>
              <a:gd name="csY3" fmla="*/ 0 h 4031873"/>
              <a:gd name="csX4" fmla="*/ 2772246 w 11782044"/>
              <a:gd name="csY4" fmla="*/ 0 h 4031873"/>
              <a:gd name="csX5" fmla="*/ 3465307 w 11782044"/>
              <a:gd name="csY5" fmla="*/ 0 h 4031873"/>
              <a:gd name="csX6" fmla="*/ 4394009 w 11782044"/>
              <a:gd name="csY6" fmla="*/ 0 h 4031873"/>
              <a:gd name="csX7" fmla="*/ 5087071 w 11782044"/>
              <a:gd name="csY7" fmla="*/ 0 h 4031873"/>
              <a:gd name="csX8" fmla="*/ 5544491 w 11782044"/>
              <a:gd name="csY8" fmla="*/ 0 h 4031873"/>
              <a:gd name="csX9" fmla="*/ 6001912 w 11782044"/>
              <a:gd name="csY9" fmla="*/ 0 h 4031873"/>
              <a:gd name="csX10" fmla="*/ 6577153 w 11782044"/>
              <a:gd name="csY10" fmla="*/ 0 h 4031873"/>
              <a:gd name="csX11" fmla="*/ 7270214 w 11782044"/>
              <a:gd name="csY11" fmla="*/ 0 h 4031873"/>
              <a:gd name="csX12" fmla="*/ 8198917 w 11782044"/>
              <a:gd name="csY12" fmla="*/ 0 h 4031873"/>
              <a:gd name="csX13" fmla="*/ 8656337 w 11782044"/>
              <a:gd name="csY13" fmla="*/ 0 h 4031873"/>
              <a:gd name="csX14" fmla="*/ 9585039 w 11782044"/>
              <a:gd name="csY14" fmla="*/ 0 h 4031873"/>
              <a:gd name="csX15" fmla="*/ 10160280 w 11782044"/>
              <a:gd name="csY15" fmla="*/ 0 h 4031873"/>
              <a:gd name="csX16" fmla="*/ 10735521 w 11782044"/>
              <a:gd name="csY16" fmla="*/ 0 h 4031873"/>
              <a:gd name="csX17" fmla="*/ 11075121 w 11782044"/>
              <a:gd name="csY17" fmla="*/ 0 h 4031873"/>
              <a:gd name="csX18" fmla="*/ 11782044 w 11782044"/>
              <a:gd name="csY18" fmla="*/ 0 h 4031873"/>
              <a:gd name="csX19" fmla="*/ 11782044 w 11782044"/>
              <a:gd name="csY19" fmla="*/ 752616 h 4031873"/>
              <a:gd name="csX20" fmla="*/ 11782044 w 11782044"/>
              <a:gd name="csY20" fmla="*/ 1424595 h 4031873"/>
              <a:gd name="csX21" fmla="*/ 11782044 w 11782044"/>
              <a:gd name="csY21" fmla="*/ 2177211 h 4031873"/>
              <a:gd name="csX22" fmla="*/ 11782044 w 11782044"/>
              <a:gd name="csY22" fmla="*/ 2849190 h 4031873"/>
              <a:gd name="csX23" fmla="*/ 11782044 w 11782044"/>
              <a:gd name="csY23" fmla="*/ 3440532 h 4031873"/>
              <a:gd name="csX24" fmla="*/ 11782044 w 11782044"/>
              <a:gd name="csY24" fmla="*/ 4031873 h 4031873"/>
              <a:gd name="csX25" fmla="*/ 11206803 w 11782044"/>
              <a:gd name="csY25" fmla="*/ 4031873 h 4031873"/>
              <a:gd name="csX26" fmla="*/ 10749382 w 11782044"/>
              <a:gd name="csY26" fmla="*/ 4031873 h 4031873"/>
              <a:gd name="csX27" fmla="*/ 10174142 w 11782044"/>
              <a:gd name="csY27" fmla="*/ 4031873 h 4031873"/>
              <a:gd name="csX28" fmla="*/ 9716721 w 11782044"/>
              <a:gd name="csY28" fmla="*/ 4031873 h 4031873"/>
              <a:gd name="csX29" fmla="*/ 9141480 w 11782044"/>
              <a:gd name="csY29" fmla="*/ 4031873 h 4031873"/>
              <a:gd name="csX30" fmla="*/ 8448419 w 11782044"/>
              <a:gd name="csY30" fmla="*/ 4031873 h 4031873"/>
              <a:gd name="csX31" fmla="*/ 8108819 w 11782044"/>
              <a:gd name="csY31" fmla="*/ 4031873 h 4031873"/>
              <a:gd name="csX32" fmla="*/ 7651398 w 11782044"/>
              <a:gd name="csY32" fmla="*/ 4031873 h 4031873"/>
              <a:gd name="csX33" fmla="*/ 7193977 w 11782044"/>
              <a:gd name="csY33" fmla="*/ 4031873 h 4031873"/>
              <a:gd name="csX34" fmla="*/ 6383096 w 11782044"/>
              <a:gd name="csY34" fmla="*/ 4031873 h 4031873"/>
              <a:gd name="csX35" fmla="*/ 5572214 w 11782044"/>
              <a:gd name="csY35" fmla="*/ 4031873 h 4031873"/>
              <a:gd name="csX36" fmla="*/ 4996973 w 11782044"/>
              <a:gd name="csY36" fmla="*/ 4031873 h 4031873"/>
              <a:gd name="csX37" fmla="*/ 4421732 w 11782044"/>
              <a:gd name="csY37" fmla="*/ 4031873 h 4031873"/>
              <a:gd name="csX38" fmla="*/ 3846491 w 11782044"/>
              <a:gd name="csY38" fmla="*/ 4031873 h 4031873"/>
              <a:gd name="csX39" fmla="*/ 3506891 w 11782044"/>
              <a:gd name="csY39" fmla="*/ 4031873 h 4031873"/>
              <a:gd name="csX40" fmla="*/ 2931650 w 11782044"/>
              <a:gd name="csY40" fmla="*/ 4031873 h 4031873"/>
              <a:gd name="csX41" fmla="*/ 2120768 w 11782044"/>
              <a:gd name="csY41" fmla="*/ 4031873 h 4031873"/>
              <a:gd name="csX42" fmla="*/ 1781168 w 11782044"/>
              <a:gd name="csY42" fmla="*/ 4031873 h 4031873"/>
              <a:gd name="csX43" fmla="*/ 1088106 w 11782044"/>
              <a:gd name="csY43" fmla="*/ 4031873 h 4031873"/>
              <a:gd name="csX44" fmla="*/ 630686 w 11782044"/>
              <a:gd name="csY44" fmla="*/ 4031873 h 4031873"/>
              <a:gd name="csX45" fmla="*/ 0 w 11782044"/>
              <a:gd name="csY45" fmla="*/ 4031873 h 4031873"/>
              <a:gd name="csX46" fmla="*/ 0 w 11782044"/>
              <a:gd name="csY46" fmla="*/ 3400213 h 4031873"/>
              <a:gd name="csX47" fmla="*/ 0 w 11782044"/>
              <a:gd name="csY47" fmla="*/ 2728234 h 4031873"/>
              <a:gd name="csX48" fmla="*/ 0 w 11782044"/>
              <a:gd name="csY48" fmla="*/ 2177211 h 4031873"/>
              <a:gd name="csX49" fmla="*/ 0 w 11782044"/>
              <a:gd name="csY49" fmla="*/ 1505233 h 4031873"/>
              <a:gd name="csX50" fmla="*/ 0 w 11782044"/>
              <a:gd name="csY50" fmla="*/ 873572 h 4031873"/>
              <a:gd name="csX51" fmla="*/ 0 w 11782044"/>
              <a:gd name="csY51" fmla="*/ 0 h 4031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1782044" h="4031873" extrusionOk="0">
                <a:moveTo>
                  <a:pt x="0" y="0"/>
                </a:moveTo>
                <a:cubicBezTo>
                  <a:pt x="138868" y="15944"/>
                  <a:pt x="326617" y="21904"/>
                  <a:pt x="457421" y="0"/>
                </a:cubicBezTo>
                <a:cubicBezTo>
                  <a:pt x="588225" y="-21904"/>
                  <a:pt x="902754" y="-38331"/>
                  <a:pt x="1268302" y="0"/>
                </a:cubicBezTo>
                <a:cubicBezTo>
                  <a:pt x="1633850" y="38331"/>
                  <a:pt x="1749292" y="21564"/>
                  <a:pt x="1961364" y="0"/>
                </a:cubicBezTo>
                <a:cubicBezTo>
                  <a:pt x="2173436" y="-21564"/>
                  <a:pt x="2488524" y="-11299"/>
                  <a:pt x="2772246" y="0"/>
                </a:cubicBezTo>
                <a:cubicBezTo>
                  <a:pt x="3055968" y="11299"/>
                  <a:pt x="3237061" y="-25788"/>
                  <a:pt x="3465307" y="0"/>
                </a:cubicBezTo>
                <a:cubicBezTo>
                  <a:pt x="3693553" y="25788"/>
                  <a:pt x="4134799" y="-18008"/>
                  <a:pt x="4394009" y="0"/>
                </a:cubicBezTo>
                <a:cubicBezTo>
                  <a:pt x="4653219" y="18008"/>
                  <a:pt x="4943611" y="2538"/>
                  <a:pt x="5087071" y="0"/>
                </a:cubicBezTo>
                <a:cubicBezTo>
                  <a:pt x="5230531" y="-2538"/>
                  <a:pt x="5365119" y="-20751"/>
                  <a:pt x="5544491" y="0"/>
                </a:cubicBezTo>
                <a:cubicBezTo>
                  <a:pt x="5723863" y="20751"/>
                  <a:pt x="5790935" y="18592"/>
                  <a:pt x="6001912" y="0"/>
                </a:cubicBezTo>
                <a:cubicBezTo>
                  <a:pt x="6212889" y="-18592"/>
                  <a:pt x="6398944" y="-1878"/>
                  <a:pt x="6577153" y="0"/>
                </a:cubicBezTo>
                <a:cubicBezTo>
                  <a:pt x="6755362" y="1878"/>
                  <a:pt x="6954029" y="18294"/>
                  <a:pt x="7270214" y="0"/>
                </a:cubicBezTo>
                <a:cubicBezTo>
                  <a:pt x="7586399" y="-18294"/>
                  <a:pt x="7964017" y="18802"/>
                  <a:pt x="8198917" y="0"/>
                </a:cubicBezTo>
                <a:cubicBezTo>
                  <a:pt x="8433817" y="-18802"/>
                  <a:pt x="8555868" y="17940"/>
                  <a:pt x="8656337" y="0"/>
                </a:cubicBezTo>
                <a:cubicBezTo>
                  <a:pt x="8756806" y="-17940"/>
                  <a:pt x="9348857" y="30222"/>
                  <a:pt x="9585039" y="0"/>
                </a:cubicBezTo>
                <a:cubicBezTo>
                  <a:pt x="9821221" y="-30222"/>
                  <a:pt x="10029276" y="17286"/>
                  <a:pt x="10160280" y="0"/>
                </a:cubicBezTo>
                <a:cubicBezTo>
                  <a:pt x="10291284" y="-17286"/>
                  <a:pt x="10454713" y="-25964"/>
                  <a:pt x="10735521" y="0"/>
                </a:cubicBezTo>
                <a:cubicBezTo>
                  <a:pt x="11016329" y="25964"/>
                  <a:pt x="10965488" y="-14745"/>
                  <a:pt x="11075121" y="0"/>
                </a:cubicBezTo>
                <a:cubicBezTo>
                  <a:pt x="11184754" y="14745"/>
                  <a:pt x="11603701" y="-11079"/>
                  <a:pt x="11782044" y="0"/>
                </a:cubicBezTo>
                <a:cubicBezTo>
                  <a:pt x="11783030" y="230447"/>
                  <a:pt x="11763404" y="585193"/>
                  <a:pt x="11782044" y="752616"/>
                </a:cubicBezTo>
                <a:cubicBezTo>
                  <a:pt x="11800684" y="920039"/>
                  <a:pt x="11756688" y="1283344"/>
                  <a:pt x="11782044" y="1424595"/>
                </a:cubicBezTo>
                <a:cubicBezTo>
                  <a:pt x="11807400" y="1565846"/>
                  <a:pt x="11758237" y="1988379"/>
                  <a:pt x="11782044" y="2177211"/>
                </a:cubicBezTo>
                <a:cubicBezTo>
                  <a:pt x="11805851" y="2366043"/>
                  <a:pt x="11811750" y="2635664"/>
                  <a:pt x="11782044" y="2849190"/>
                </a:cubicBezTo>
                <a:cubicBezTo>
                  <a:pt x="11752338" y="3062716"/>
                  <a:pt x="11790093" y="3264134"/>
                  <a:pt x="11782044" y="3440532"/>
                </a:cubicBezTo>
                <a:cubicBezTo>
                  <a:pt x="11773995" y="3616930"/>
                  <a:pt x="11798665" y="3841348"/>
                  <a:pt x="11782044" y="4031873"/>
                </a:cubicBezTo>
                <a:cubicBezTo>
                  <a:pt x="11575205" y="4036033"/>
                  <a:pt x="11343982" y="4015477"/>
                  <a:pt x="11206803" y="4031873"/>
                </a:cubicBezTo>
                <a:cubicBezTo>
                  <a:pt x="11069624" y="4048269"/>
                  <a:pt x="10914528" y="4032837"/>
                  <a:pt x="10749382" y="4031873"/>
                </a:cubicBezTo>
                <a:cubicBezTo>
                  <a:pt x="10584236" y="4030909"/>
                  <a:pt x="10394412" y="4046018"/>
                  <a:pt x="10174142" y="4031873"/>
                </a:cubicBezTo>
                <a:cubicBezTo>
                  <a:pt x="9953872" y="4017728"/>
                  <a:pt x="9943061" y="4050480"/>
                  <a:pt x="9716721" y="4031873"/>
                </a:cubicBezTo>
                <a:cubicBezTo>
                  <a:pt x="9490381" y="4013266"/>
                  <a:pt x="9349750" y="4004937"/>
                  <a:pt x="9141480" y="4031873"/>
                </a:cubicBezTo>
                <a:cubicBezTo>
                  <a:pt x="8933210" y="4058809"/>
                  <a:pt x="8700620" y="4008923"/>
                  <a:pt x="8448419" y="4031873"/>
                </a:cubicBezTo>
                <a:cubicBezTo>
                  <a:pt x="8196218" y="4054823"/>
                  <a:pt x="8222874" y="4042985"/>
                  <a:pt x="8108819" y="4031873"/>
                </a:cubicBezTo>
                <a:cubicBezTo>
                  <a:pt x="7994764" y="4020761"/>
                  <a:pt x="7784774" y="4014130"/>
                  <a:pt x="7651398" y="4031873"/>
                </a:cubicBezTo>
                <a:cubicBezTo>
                  <a:pt x="7518022" y="4049616"/>
                  <a:pt x="7313842" y="4012524"/>
                  <a:pt x="7193977" y="4031873"/>
                </a:cubicBezTo>
                <a:cubicBezTo>
                  <a:pt x="7074112" y="4051222"/>
                  <a:pt x="6662208" y="4069382"/>
                  <a:pt x="6383096" y="4031873"/>
                </a:cubicBezTo>
                <a:cubicBezTo>
                  <a:pt x="6103984" y="3994364"/>
                  <a:pt x="5953020" y="4003450"/>
                  <a:pt x="5572214" y="4031873"/>
                </a:cubicBezTo>
                <a:cubicBezTo>
                  <a:pt x="5191408" y="4060296"/>
                  <a:pt x="5201349" y="4008768"/>
                  <a:pt x="4996973" y="4031873"/>
                </a:cubicBezTo>
                <a:cubicBezTo>
                  <a:pt x="4792597" y="4054978"/>
                  <a:pt x="4679041" y="4050817"/>
                  <a:pt x="4421732" y="4031873"/>
                </a:cubicBezTo>
                <a:cubicBezTo>
                  <a:pt x="4164423" y="4012929"/>
                  <a:pt x="4122158" y="4015388"/>
                  <a:pt x="3846491" y="4031873"/>
                </a:cubicBezTo>
                <a:cubicBezTo>
                  <a:pt x="3570824" y="4048358"/>
                  <a:pt x="3651122" y="4021419"/>
                  <a:pt x="3506891" y="4031873"/>
                </a:cubicBezTo>
                <a:cubicBezTo>
                  <a:pt x="3362660" y="4042327"/>
                  <a:pt x="3207571" y="4057156"/>
                  <a:pt x="2931650" y="4031873"/>
                </a:cubicBezTo>
                <a:cubicBezTo>
                  <a:pt x="2655729" y="4006590"/>
                  <a:pt x="2457228" y="4069356"/>
                  <a:pt x="2120768" y="4031873"/>
                </a:cubicBezTo>
                <a:cubicBezTo>
                  <a:pt x="1784308" y="3994390"/>
                  <a:pt x="1858011" y="4024864"/>
                  <a:pt x="1781168" y="4031873"/>
                </a:cubicBezTo>
                <a:cubicBezTo>
                  <a:pt x="1704325" y="4038882"/>
                  <a:pt x="1245337" y="4016404"/>
                  <a:pt x="1088106" y="4031873"/>
                </a:cubicBezTo>
                <a:cubicBezTo>
                  <a:pt x="930875" y="4047342"/>
                  <a:pt x="733743" y="4054374"/>
                  <a:pt x="630686" y="4031873"/>
                </a:cubicBezTo>
                <a:cubicBezTo>
                  <a:pt x="527629" y="4009372"/>
                  <a:pt x="277026" y="4015788"/>
                  <a:pt x="0" y="4031873"/>
                </a:cubicBezTo>
                <a:cubicBezTo>
                  <a:pt x="30503" y="3905312"/>
                  <a:pt x="-12104" y="3595929"/>
                  <a:pt x="0" y="3400213"/>
                </a:cubicBezTo>
                <a:cubicBezTo>
                  <a:pt x="12104" y="3204497"/>
                  <a:pt x="-28821" y="2926563"/>
                  <a:pt x="0" y="2728234"/>
                </a:cubicBezTo>
                <a:cubicBezTo>
                  <a:pt x="28821" y="2529905"/>
                  <a:pt x="5343" y="2411799"/>
                  <a:pt x="0" y="2177211"/>
                </a:cubicBezTo>
                <a:cubicBezTo>
                  <a:pt x="-5343" y="1942623"/>
                  <a:pt x="-24803" y="1791317"/>
                  <a:pt x="0" y="1505233"/>
                </a:cubicBezTo>
                <a:cubicBezTo>
                  <a:pt x="24803" y="1219149"/>
                  <a:pt x="4789" y="1106589"/>
                  <a:pt x="0" y="873572"/>
                </a:cubicBezTo>
                <a:cubicBezTo>
                  <a:pt x="-4789" y="640555"/>
                  <a:pt x="31962" y="371589"/>
                  <a:pt x="0" y="0"/>
                </a:cubicBezTo>
                <a:close/>
              </a:path>
            </a:pathLst>
          </a:custGeom>
          <a:noFill/>
          <a:ln w="38100">
            <a:solidFill>
              <a:srgbClr val="0070C0"/>
            </a:solidFill>
            <a:extLst>
              <a:ext uri="{C807C97D-BFC1-408E-A445-0C87EB9F89A2}">
                <ask:lineSketchStyleProps xmlns:ask="http://schemas.microsoft.com/office/drawing/2018/sketchyshapes" sd="806312513">
                  <a:prstGeom prst="rect">
                    <a:avLst/>
                  </a:prstGeom>
                  <ask:type>
                    <ask:lineSketchFreehand/>
                  </ask:type>
                </ask:lineSketchStyleProps>
              </a:ext>
            </a:extLst>
          </a:ln>
        </p:spPr>
        <p:txBody>
          <a:bodyPr wrap="square" rtlCol="0">
            <a:spAutoFit/>
          </a:bodyPr>
          <a:lstStyle/>
          <a:p>
            <a:r>
              <a:rPr lang="ja-JP" altLang="en-US" sz="3600">
                <a:latin typeface="HGP創英角ｺﾞｼｯｸUB" panose="020B0900000000000000" pitchFamily="50" charset="-128"/>
                <a:ea typeface="HGP創英角ｺﾞｼｯｸUB" panose="020B0900000000000000" pitchFamily="50" charset="-128"/>
              </a:rPr>
              <a:t>国立国会図書館サーチ　</a:t>
            </a:r>
            <a:r>
              <a:rPr lang="ja-JP" altLang="en-US" sz="3200">
                <a:latin typeface="HGP創英角ｺﾞｼｯｸUB" panose="020B0900000000000000" pitchFamily="50" charset="-128"/>
                <a:ea typeface="HGP創英角ｺﾞｼｯｸUB" panose="020B0900000000000000" pitchFamily="50" charset="-128"/>
              </a:rPr>
              <a:t>（</a:t>
            </a:r>
            <a:r>
              <a:rPr lang="en-US" altLang="ja-JP" sz="3200">
                <a:latin typeface="HGP創英角ｺﾞｼｯｸUB" panose="020B0900000000000000" pitchFamily="50" charset="-128"/>
                <a:ea typeface="HGP創英角ｺﾞｼｯｸUB" panose="020B0900000000000000" pitchFamily="50" charset="-128"/>
                <a:hlinkClick r:id="rId3"/>
              </a:rPr>
              <a:t>https://iss.ndl.go.jp</a:t>
            </a:r>
            <a:r>
              <a:rPr lang="ja-JP" altLang="en-US" sz="3200">
                <a:latin typeface="HGP創英角ｺﾞｼｯｸUB" panose="020B0900000000000000" pitchFamily="50" charset="-128"/>
                <a:ea typeface="HGP創英角ｺﾞｼｯｸUB" panose="020B0900000000000000" pitchFamily="50" charset="-128"/>
              </a:rPr>
              <a:t>）</a:t>
            </a:r>
            <a:endParaRPr lang="en-US" altLang="ja-JP" sz="3200">
              <a:latin typeface="HGP創英角ｺﾞｼｯｸUB" panose="020B0900000000000000" pitchFamily="50" charset="-128"/>
              <a:ea typeface="HGP創英角ｺﾞｼｯｸUB" panose="020B0900000000000000" pitchFamily="50" charset="-128"/>
            </a:endParaRPr>
          </a:p>
          <a:p>
            <a:r>
              <a:rPr lang="ja-JP" altLang="en-US" sz="2800">
                <a:latin typeface="HGP創英角ｺﾞｼｯｸUB" panose="020B0900000000000000" pitchFamily="50" charset="-128"/>
                <a:ea typeface="HGP創英角ｺﾞｼｯｸUB" panose="020B0900000000000000" pitchFamily="50" charset="-128"/>
              </a:rPr>
              <a:t>日本全国の大学・研究機関・公共機関等が提供している論文・書籍等を検索可</a:t>
            </a:r>
            <a:endParaRPr lang="en-US" altLang="ja-JP" sz="2800">
              <a:latin typeface="HGP創英角ｺﾞｼｯｸUB" panose="020B0900000000000000" pitchFamily="50" charset="-128"/>
              <a:ea typeface="HGP創英角ｺﾞｼｯｸUB" panose="020B0900000000000000" pitchFamily="50" charset="-128"/>
            </a:endParaRPr>
          </a:p>
          <a:p>
            <a:r>
              <a:rPr kumimoji="1" lang="en-US" altLang="ja-JP" sz="3600" err="1">
                <a:latin typeface="HGP創英角ｺﾞｼｯｸUB" panose="020B0900000000000000" pitchFamily="50" charset="-128"/>
                <a:ea typeface="HGP創英角ｺﾞｼｯｸUB" panose="020B0900000000000000" pitchFamily="50" charset="-128"/>
              </a:rPr>
              <a:t>CiNii</a:t>
            </a:r>
            <a:r>
              <a:rPr lang="ja-JP" altLang="en-US" sz="3200">
                <a:latin typeface="HGP創英角ｺﾞｼｯｸUB" panose="020B0900000000000000" pitchFamily="50" charset="-128"/>
                <a:ea typeface="HGP創英角ｺﾞｼｯｸUB" panose="020B0900000000000000" pitchFamily="50" charset="-128"/>
              </a:rPr>
              <a:t>　</a:t>
            </a:r>
            <a:r>
              <a:rPr kumimoji="1" lang="en-US" altLang="ja-JP" sz="3200">
                <a:latin typeface="HGP創英角ｺﾞｼｯｸUB" panose="020B0900000000000000" pitchFamily="50" charset="-128"/>
                <a:ea typeface="HGP創英角ｺﾞｼｯｸUB" panose="020B0900000000000000" pitchFamily="50" charset="-128"/>
              </a:rPr>
              <a:t>(</a:t>
            </a:r>
            <a:r>
              <a:rPr kumimoji="1" lang="en-US" altLang="ja-JP" sz="3200">
                <a:latin typeface="HGP創英角ｺﾞｼｯｸUB" panose="020B0900000000000000" pitchFamily="50" charset="-128"/>
                <a:ea typeface="HGP創英角ｺﾞｼｯｸUB" panose="020B0900000000000000" pitchFamily="50" charset="-128"/>
                <a:hlinkClick r:id="rId4"/>
              </a:rPr>
              <a:t>https://cir/nii.ac.jp</a:t>
            </a:r>
            <a:r>
              <a:rPr kumimoji="1" lang="en-US" altLang="ja-JP" sz="3200">
                <a:latin typeface="HGP創英角ｺﾞｼｯｸUB" panose="020B0900000000000000" pitchFamily="50" charset="-128"/>
                <a:ea typeface="HGP創英角ｺﾞｼｯｸUB" panose="020B0900000000000000" pitchFamily="50" charset="-128"/>
              </a:rPr>
              <a:t>)</a:t>
            </a:r>
          </a:p>
          <a:p>
            <a:r>
              <a:rPr kumimoji="1" lang="ja-JP" altLang="en-US" sz="2800">
                <a:latin typeface="HGP創英角ｺﾞｼｯｸUB" panose="020B0900000000000000" pitchFamily="50" charset="-128"/>
                <a:ea typeface="HGP創英角ｺﾞｼｯｸUB" panose="020B0900000000000000" pitchFamily="50" charset="-128"/>
              </a:rPr>
              <a:t>日本で出版された論文・書籍を検索可</a:t>
            </a:r>
            <a:endParaRPr kumimoji="1" lang="en-US" altLang="ja-JP" sz="2800">
              <a:latin typeface="HGP創英角ｺﾞｼｯｸUB" panose="020B0900000000000000" pitchFamily="50" charset="-128"/>
              <a:ea typeface="HGP創英角ｺﾞｼｯｸUB" panose="020B0900000000000000" pitchFamily="50" charset="-128"/>
            </a:endParaRPr>
          </a:p>
          <a:p>
            <a:r>
              <a:rPr lang="en-US" altLang="ja-JP" sz="3600" err="1">
                <a:latin typeface="HGP創英角ｺﾞｼｯｸUB" panose="020B0900000000000000" pitchFamily="50" charset="-128"/>
                <a:ea typeface="HGP創英角ｺﾞｼｯｸUB" panose="020B0900000000000000" pitchFamily="50" charset="-128"/>
              </a:rPr>
              <a:t>WebcatPlus</a:t>
            </a:r>
            <a:r>
              <a:rPr lang="ja-JP" altLang="en-US" sz="3200">
                <a:latin typeface="HGP創英角ｺﾞｼｯｸUB" panose="020B0900000000000000" pitchFamily="50" charset="-128"/>
                <a:ea typeface="HGP創英角ｺﾞｼｯｸUB" panose="020B0900000000000000" pitchFamily="50" charset="-128"/>
              </a:rPr>
              <a:t>　</a:t>
            </a:r>
            <a:r>
              <a:rPr lang="en-US" altLang="ja-JP" sz="3200">
                <a:latin typeface="HGP創英角ｺﾞｼｯｸUB" panose="020B0900000000000000" pitchFamily="50" charset="-128"/>
                <a:ea typeface="HGP創英角ｺﾞｼｯｸUB" panose="020B0900000000000000" pitchFamily="50" charset="-128"/>
              </a:rPr>
              <a:t>(</a:t>
            </a:r>
            <a:r>
              <a:rPr lang="en-US" altLang="ja-JP" sz="3200">
                <a:latin typeface="HGP創英角ｺﾞｼｯｸUB" panose="020B0900000000000000" pitchFamily="50" charset="-128"/>
                <a:ea typeface="HGP創英角ｺﾞｼｯｸUB" panose="020B0900000000000000" pitchFamily="50" charset="-128"/>
                <a:hlinkClick r:id="rId5"/>
              </a:rPr>
              <a:t>https://webcatplus.nii.ac.jp</a:t>
            </a:r>
            <a:r>
              <a:rPr lang="en-US" altLang="ja-JP" sz="3200">
                <a:latin typeface="HGP創英角ｺﾞｼｯｸUB" panose="020B0900000000000000" pitchFamily="50" charset="-128"/>
                <a:ea typeface="HGP創英角ｺﾞｼｯｸUB" panose="020B0900000000000000" pitchFamily="50" charset="-128"/>
              </a:rPr>
              <a:t>)</a:t>
            </a:r>
          </a:p>
          <a:p>
            <a:r>
              <a:rPr lang="ja-JP" altLang="en-US" sz="2800">
                <a:latin typeface="HGP創英角ｺﾞｼｯｸUB" panose="020B0900000000000000" pitchFamily="50" charset="-128"/>
                <a:ea typeface="HGP創英角ｺﾞｼｯｸUB" panose="020B0900000000000000" pitchFamily="50" charset="-128"/>
              </a:rPr>
              <a:t>江戸時代前期から今日まで日本で出版されてきた書籍の情報を検索可</a:t>
            </a:r>
            <a:endParaRPr lang="en-US" altLang="ja-JP" sz="2800">
              <a:latin typeface="HGP創英角ｺﾞｼｯｸUB" panose="020B0900000000000000" pitchFamily="50" charset="-128"/>
              <a:ea typeface="HGP創英角ｺﾞｼｯｸUB" panose="020B0900000000000000" pitchFamily="50" charset="-128"/>
            </a:endParaRPr>
          </a:p>
          <a:p>
            <a:r>
              <a:rPr kumimoji="1" lang="en-US" altLang="ja-JP" sz="3600" err="1">
                <a:latin typeface="HGP創英角ｺﾞｼｯｸUB" panose="020B0900000000000000" pitchFamily="50" charset="-128"/>
                <a:ea typeface="HGP創英角ｺﾞｼｯｸUB" panose="020B0900000000000000" pitchFamily="50" charset="-128"/>
              </a:rPr>
              <a:t>GoogleScholar</a:t>
            </a:r>
            <a:r>
              <a:rPr lang="ja-JP" altLang="en-US" sz="3600">
                <a:latin typeface="HGP創英角ｺﾞｼｯｸUB" panose="020B0900000000000000" pitchFamily="50" charset="-128"/>
                <a:ea typeface="HGP創英角ｺﾞｼｯｸUB" panose="020B0900000000000000" pitchFamily="50" charset="-128"/>
              </a:rPr>
              <a:t>　</a:t>
            </a:r>
            <a:r>
              <a:rPr kumimoji="1" lang="en-US" altLang="ja-JP" sz="3200">
                <a:latin typeface="HGP創英角ｺﾞｼｯｸUB" panose="020B0900000000000000" pitchFamily="50" charset="-128"/>
                <a:ea typeface="HGP創英角ｺﾞｼｯｸUB" panose="020B0900000000000000" pitchFamily="50" charset="-128"/>
              </a:rPr>
              <a:t>(</a:t>
            </a:r>
            <a:r>
              <a:rPr kumimoji="1" lang="en-US" altLang="ja-JP" sz="3200">
                <a:latin typeface="HGP創英角ｺﾞｼｯｸUB" panose="020B0900000000000000" pitchFamily="50" charset="-128"/>
                <a:ea typeface="HGP創英角ｺﾞｼｯｸUB" panose="020B0900000000000000" pitchFamily="50" charset="-128"/>
                <a:hlinkClick r:id="rId6"/>
              </a:rPr>
              <a:t>https://scholar.google.co.jp/schhp?hl=ja</a:t>
            </a:r>
            <a:r>
              <a:rPr kumimoji="1" lang="en-US" altLang="ja-JP" sz="3200">
                <a:latin typeface="HGP創英角ｺﾞｼｯｸUB" panose="020B0900000000000000" pitchFamily="50" charset="-128"/>
                <a:ea typeface="HGP創英角ｺﾞｼｯｸUB" panose="020B0900000000000000" pitchFamily="50" charset="-128"/>
              </a:rPr>
              <a:t>)</a:t>
            </a:r>
          </a:p>
          <a:p>
            <a:r>
              <a:rPr kumimoji="1" lang="ja-JP" altLang="en-US" sz="2800">
                <a:latin typeface="HGP創英角ｺﾞｼｯｸUB" panose="020B0900000000000000" pitchFamily="50" charset="-128"/>
                <a:ea typeface="HGP創英角ｺﾞｼｯｸUB" panose="020B0900000000000000" pitchFamily="50" charset="-128"/>
              </a:rPr>
              <a:t>世界各地で出版された論文・書籍等を検索可</a:t>
            </a:r>
          </a:p>
        </p:txBody>
      </p:sp>
    </p:spTree>
    <p:extLst>
      <p:ext uri="{BB962C8B-B14F-4D97-AF65-F5344CB8AC3E}">
        <p14:creationId xmlns:p14="http://schemas.microsoft.com/office/powerpoint/2010/main" val="2148748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26</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A584920A-2FD2-19E2-D20D-F9334F4B2EA5}"/>
              </a:ext>
            </a:extLst>
          </p:cNvPr>
          <p:cNvSpPr txBox="1"/>
          <p:nvPr/>
        </p:nvSpPr>
        <p:spPr>
          <a:xfrm>
            <a:off x="1054608" y="1717111"/>
            <a:ext cx="10930128" cy="584775"/>
          </a:xfrm>
          <a:prstGeom prst="rect">
            <a:avLst/>
          </a:prstGeom>
          <a:noFill/>
        </p:spPr>
        <p:txBody>
          <a:bodyPr wrap="square" lIns="91440" tIns="45720" rIns="91440" bIns="45720" rtlCol="0" anchor="t">
            <a:spAutoFit/>
          </a:bodyPr>
          <a:lstStyle/>
          <a:p>
            <a:r>
              <a:rPr lang="ja-JP" altLang="en-US" sz="3200">
                <a:latin typeface="HGS創英角ｺﾞｼｯｸUB"/>
                <a:ea typeface="HGS創英角ｺﾞｼｯｸUB"/>
              </a:rPr>
              <a:t>先行研究の調べ方のコツ</a:t>
            </a:r>
            <a:endParaRPr kumimoji="1" lang="en-US" altLang="ja-JP" sz="3200">
              <a:latin typeface="HGS創英角ｺﾞｼｯｸUB"/>
              <a:ea typeface="HGS創英角ｺﾞｼｯｸUB"/>
            </a:endParaRPr>
          </a:p>
        </p:txBody>
      </p:sp>
      <p:sp>
        <p:nvSpPr>
          <p:cNvPr id="8" name="テキスト ボックス 7">
            <a:extLst>
              <a:ext uri="{FF2B5EF4-FFF2-40B4-BE49-F238E27FC236}">
                <a16:creationId xmlns:a16="http://schemas.microsoft.com/office/drawing/2014/main" id="{375FF27A-9AF5-78B1-B88F-6CA75DE6313F}"/>
              </a:ext>
            </a:extLst>
          </p:cNvPr>
          <p:cNvSpPr txBox="1"/>
          <p:nvPr/>
        </p:nvSpPr>
        <p:spPr>
          <a:xfrm>
            <a:off x="1054608" y="581138"/>
            <a:ext cx="10829544" cy="769441"/>
          </a:xfrm>
          <a:prstGeom prst="rect">
            <a:avLst/>
          </a:prstGeom>
          <a:noFill/>
        </p:spPr>
        <p:txBody>
          <a:bodyPr wrap="square" rtlCol="0">
            <a:spAutoFit/>
          </a:bodyPr>
          <a:lstStyle/>
          <a:p>
            <a:r>
              <a:rPr lang="ja-JP" altLang="en-US" sz="4400">
                <a:latin typeface="HG創英角ｺﾞｼｯｸUB" panose="020B0909000000000000" pitchFamily="49" charset="-128"/>
                <a:ea typeface="HG創英角ｺﾞｼｯｸUB" panose="020B0909000000000000" pitchFamily="49" charset="-128"/>
              </a:rPr>
              <a:t>先行研究を調べる</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2" name="テキスト ボックス 1">
            <a:extLst>
              <a:ext uri="{FF2B5EF4-FFF2-40B4-BE49-F238E27FC236}">
                <a16:creationId xmlns:a16="http://schemas.microsoft.com/office/drawing/2014/main" id="{3CFD7A9C-7220-34CE-D788-F30ABEA910A5}"/>
              </a:ext>
            </a:extLst>
          </p:cNvPr>
          <p:cNvSpPr txBox="1"/>
          <p:nvPr/>
        </p:nvSpPr>
        <p:spPr>
          <a:xfrm>
            <a:off x="682752" y="2635656"/>
            <a:ext cx="11137392" cy="2062103"/>
          </a:xfrm>
          <a:custGeom>
            <a:avLst/>
            <a:gdLst>
              <a:gd name="csX0" fmla="*/ 0 w 11137392"/>
              <a:gd name="csY0" fmla="*/ 0 h 2062103"/>
              <a:gd name="csX1" fmla="*/ 361965 w 11137392"/>
              <a:gd name="csY1" fmla="*/ 0 h 2062103"/>
              <a:gd name="csX2" fmla="*/ 723930 w 11137392"/>
              <a:gd name="csY2" fmla="*/ 0 h 2062103"/>
              <a:gd name="csX3" fmla="*/ 1420017 w 11137392"/>
              <a:gd name="csY3" fmla="*/ 0 h 2062103"/>
              <a:gd name="csX4" fmla="*/ 2227478 w 11137392"/>
              <a:gd name="csY4" fmla="*/ 0 h 2062103"/>
              <a:gd name="csX5" fmla="*/ 2589444 w 11137392"/>
              <a:gd name="csY5" fmla="*/ 0 h 2062103"/>
              <a:gd name="csX6" fmla="*/ 3062783 w 11137392"/>
              <a:gd name="csY6" fmla="*/ 0 h 2062103"/>
              <a:gd name="csX7" fmla="*/ 3424748 w 11137392"/>
              <a:gd name="csY7" fmla="*/ 0 h 2062103"/>
              <a:gd name="csX8" fmla="*/ 3786713 w 11137392"/>
              <a:gd name="csY8" fmla="*/ 0 h 2062103"/>
              <a:gd name="csX9" fmla="*/ 4148679 w 11137392"/>
              <a:gd name="csY9" fmla="*/ 0 h 2062103"/>
              <a:gd name="csX10" fmla="*/ 5067513 w 11137392"/>
              <a:gd name="csY10" fmla="*/ 0 h 2062103"/>
              <a:gd name="csX11" fmla="*/ 5763600 w 11137392"/>
              <a:gd name="csY11" fmla="*/ 0 h 2062103"/>
              <a:gd name="csX12" fmla="*/ 6236940 w 11137392"/>
              <a:gd name="csY12" fmla="*/ 0 h 2062103"/>
              <a:gd name="csX13" fmla="*/ 6598905 w 11137392"/>
              <a:gd name="csY13" fmla="*/ 0 h 2062103"/>
              <a:gd name="csX14" fmla="*/ 6960870 w 11137392"/>
              <a:gd name="csY14" fmla="*/ 0 h 2062103"/>
              <a:gd name="csX15" fmla="*/ 7434209 w 11137392"/>
              <a:gd name="csY15" fmla="*/ 0 h 2062103"/>
              <a:gd name="csX16" fmla="*/ 8353044 w 11137392"/>
              <a:gd name="csY16" fmla="*/ 0 h 2062103"/>
              <a:gd name="csX17" fmla="*/ 8715009 w 11137392"/>
              <a:gd name="csY17" fmla="*/ 0 h 2062103"/>
              <a:gd name="csX18" fmla="*/ 9299722 w 11137392"/>
              <a:gd name="csY18" fmla="*/ 0 h 2062103"/>
              <a:gd name="csX19" fmla="*/ 10107183 w 11137392"/>
              <a:gd name="csY19" fmla="*/ 0 h 2062103"/>
              <a:gd name="csX20" fmla="*/ 11137392 w 11137392"/>
              <a:gd name="csY20" fmla="*/ 0 h 2062103"/>
              <a:gd name="csX21" fmla="*/ 11137392 w 11137392"/>
              <a:gd name="csY21" fmla="*/ 666747 h 2062103"/>
              <a:gd name="csX22" fmla="*/ 11137392 w 11137392"/>
              <a:gd name="csY22" fmla="*/ 1354114 h 2062103"/>
              <a:gd name="csX23" fmla="*/ 11137392 w 11137392"/>
              <a:gd name="csY23" fmla="*/ 2062103 h 2062103"/>
              <a:gd name="csX24" fmla="*/ 10329931 w 11137392"/>
              <a:gd name="csY24" fmla="*/ 2062103 h 2062103"/>
              <a:gd name="csX25" fmla="*/ 9633844 w 11137392"/>
              <a:gd name="csY25" fmla="*/ 2062103 h 2062103"/>
              <a:gd name="csX26" fmla="*/ 9049131 w 11137392"/>
              <a:gd name="csY26" fmla="*/ 2062103 h 2062103"/>
              <a:gd name="csX27" fmla="*/ 8575792 w 11137392"/>
              <a:gd name="csY27" fmla="*/ 2062103 h 2062103"/>
              <a:gd name="csX28" fmla="*/ 7991079 w 11137392"/>
              <a:gd name="csY28" fmla="*/ 2062103 h 2062103"/>
              <a:gd name="csX29" fmla="*/ 7072244 w 11137392"/>
              <a:gd name="csY29" fmla="*/ 2062103 h 2062103"/>
              <a:gd name="csX30" fmla="*/ 6710279 w 11137392"/>
              <a:gd name="csY30" fmla="*/ 2062103 h 2062103"/>
              <a:gd name="csX31" fmla="*/ 6125566 w 11137392"/>
              <a:gd name="csY31" fmla="*/ 2062103 h 2062103"/>
              <a:gd name="csX32" fmla="*/ 5429479 w 11137392"/>
              <a:gd name="csY32" fmla="*/ 2062103 h 2062103"/>
              <a:gd name="csX33" fmla="*/ 4733392 w 11137392"/>
              <a:gd name="csY33" fmla="*/ 2062103 h 2062103"/>
              <a:gd name="csX34" fmla="*/ 3925931 w 11137392"/>
              <a:gd name="csY34" fmla="*/ 2062103 h 2062103"/>
              <a:gd name="csX35" fmla="*/ 3452592 w 11137392"/>
              <a:gd name="csY35" fmla="*/ 2062103 h 2062103"/>
              <a:gd name="csX36" fmla="*/ 3090626 w 11137392"/>
              <a:gd name="csY36" fmla="*/ 2062103 h 2062103"/>
              <a:gd name="csX37" fmla="*/ 2394539 w 11137392"/>
              <a:gd name="csY37" fmla="*/ 2062103 h 2062103"/>
              <a:gd name="csX38" fmla="*/ 1809826 w 11137392"/>
              <a:gd name="csY38" fmla="*/ 2062103 h 2062103"/>
              <a:gd name="csX39" fmla="*/ 1225113 w 11137392"/>
              <a:gd name="csY39" fmla="*/ 2062103 h 2062103"/>
              <a:gd name="csX40" fmla="*/ 751774 w 11137392"/>
              <a:gd name="csY40" fmla="*/ 2062103 h 2062103"/>
              <a:gd name="csX41" fmla="*/ 0 w 11137392"/>
              <a:gd name="csY41" fmla="*/ 2062103 h 2062103"/>
              <a:gd name="csX42" fmla="*/ 0 w 11137392"/>
              <a:gd name="csY42" fmla="*/ 1436598 h 2062103"/>
              <a:gd name="csX43" fmla="*/ 0 w 11137392"/>
              <a:gd name="csY43" fmla="*/ 769852 h 2062103"/>
              <a:gd name="csX44" fmla="*/ 0 w 11137392"/>
              <a:gd name="csY44" fmla="*/ 0 h 2062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1137392" h="2062103" extrusionOk="0">
                <a:moveTo>
                  <a:pt x="0" y="0"/>
                </a:moveTo>
                <a:cubicBezTo>
                  <a:pt x="175542" y="-3405"/>
                  <a:pt x="188140" y="11645"/>
                  <a:pt x="361965" y="0"/>
                </a:cubicBezTo>
                <a:cubicBezTo>
                  <a:pt x="535790" y="-11645"/>
                  <a:pt x="600613" y="12746"/>
                  <a:pt x="723930" y="0"/>
                </a:cubicBezTo>
                <a:cubicBezTo>
                  <a:pt x="847247" y="-12746"/>
                  <a:pt x="1106196" y="-25199"/>
                  <a:pt x="1420017" y="0"/>
                </a:cubicBezTo>
                <a:cubicBezTo>
                  <a:pt x="1733838" y="25199"/>
                  <a:pt x="2012482" y="37122"/>
                  <a:pt x="2227478" y="0"/>
                </a:cubicBezTo>
                <a:cubicBezTo>
                  <a:pt x="2442474" y="-37122"/>
                  <a:pt x="2468945" y="-5872"/>
                  <a:pt x="2589444" y="0"/>
                </a:cubicBezTo>
                <a:cubicBezTo>
                  <a:pt x="2709943" y="5872"/>
                  <a:pt x="2842489" y="6400"/>
                  <a:pt x="3062783" y="0"/>
                </a:cubicBezTo>
                <a:cubicBezTo>
                  <a:pt x="3283077" y="-6400"/>
                  <a:pt x="3348139" y="14531"/>
                  <a:pt x="3424748" y="0"/>
                </a:cubicBezTo>
                <a:cubicBezTo>
                  <a:pt x="3501357" y="-14531"/>
                  <a:pt x="3626619" y="-2651"/>
                  <a:pt x="3786713" y="0"/>
                </a:cubicBezTo>
                <a:cubicBezTo>
                  <a:pt x="3946808" y="2651"/>
                  <a:pt x="3991069" y="15318"/>
                  <a:pt x="4148679" y="0"/>
                </a:cubicBezTo>
                <a:cubicBezTo>
                  <a:pt x="4306289" y="-15318"/>
                  <a:pt x="4703626" y="2722"/>
                  <a:pt x="5067513" y="0"/>
                </a:cubicBezTo>
                <a:cubicBezTo>
                  <a:pt x="5431400" y="-2722"/>
                  <a:pt x="5564990" y="-23938"/>
                  <a:pt x="5763600" y="0"/>
                </a:cubicBezTo>
                <a:cubicBezTo>
                  <a:pt x="5962210" y="23938"/>
                  <a:pt x="6116501" y="8692"/>
                  <a:pt x="6236940" y="0"/>
                </a:cubicBezTo>
                <a:cubicBezTo>
                  <a:pt x="6357379" y="-8692"/>
                  <a:pt x="6475404" y="-3939"/>
                  <a:pt x="6598905" y="0"/>
                </a:cubicBezTo>
                <a:cubicBezTo>
                  <a:pt x="6722406" y="3939"/>
                  <a:pt x="6817656" y="12179"/>
                  <a:pt x="6960870" y="0"/>
                </a:cubicBezTo>
                <a:cubicBezTo>
                  <a:pt x="7104084" y="-12179"/>
                  <a:pt x="7326530" y="22107"/>
                  <a:pt x="7434209" y="0"/>
                </a:cubicBezTo>
                <a:cubicBezTo>
                  <a:pt x="7541888" y="-22107"/>
                  <a:pt x="7954985" y="-23536"/>
                  <a:pt x="8353044" y="0"/>
                </a:cubicBezTo>
                <a:cubicBezTo>
                  <a:pt x="8751103" y="23536"/>
                  <a:pt x="8578271" y="-12041"/>
                  <a:pt x="8715009" y="0"/>
                </a:cubicBezTo>
                <a:cubicBezTo>
                  <a:pt x="8851747" y="12041"/>
                  <a:pt x="9169517" y="-25762"/>
                  <a:pt x="9299722" y="0"/>
                </a:cubicBezTo>
                <a:cubicBezTo>
                  <a:pt x="9429927" y="25762"/>
                  <a:pt x="9774243" y="-13014"/>
                  <a:pt x="10107183" y="0"/>
                </a:cubicBezTo>
                <a:cubicBezTo>
                  <a:pt x="10440123" y="13014"/>
                  <a:pt x="10775562" y="-11119"/>
                  <a:pt x="11137392" y="0"/>
                </a:cubicBezTo>
                <a:cubicBezTo>
                  <a:pt x="11141578" y="232383"/>
                  <a:pt x="11111937" y="508468"/>
                  <a:pt x="11137392" y="666747"/>
                </a:cubicBezTo>
                <a:cubicBezTo>
                  <a:pt x="11162847" y="825026"/>
                  <a:pt x="11149641" y="1183075"/>
                  <a:pt x="11137392" y="1354114"/>
                </a:cubicBezTo>
                <a:cubicBezTo>
                  <a:pt x="11125143" y="1525153"/>
                  <a:pt x="11169788" y="1817974"/>
                  <a:pt x="11137392" y="2062103"/>
                </a:cubicBezTo>
                <a:cubicBezTo>
                  <a:pt x="10842970" y="2098971"/>
                  <a:pt x="10556227" y="2042863"/>
                  <a:pt x="10329931" y="2062103"/>
                </a:cubicBezTo>
                <a:cubicBezTo>
                  <a:pt x="10103635" y="2081343"/>
                  <a:pt x="9805735" y="2041854"/>
                  <a:pt x="9633844" y="2062103"/>
                </a:cubicBezTo>
                <a:cubicBezTo>
                  <a:pt x="9461953" y="2082352"/>
                  <a:pt x="9327287" y="2059218"/>
                  <a:pt x="9049131" y="2062103"/>
                </a:cubicBezTo>
                <a:cubicBezTo>
                  <a:pt x="8770975" y="2064988"/>
                  <a:pt x="8725186" y="2082027"/>
                  <a:pt x="8575792" y="2062103"/>
                </a:cubicBezTo>
                <a:cubicBezTo>
                  <a:pt x="8426398" y="2042179"/>
                  <a:pt x="8112429" y="2037153"/>
                  <a:pt x="7991079" y="2062103"/>
                </a:cubicBezTo>
                <a:cubicBezTo>
                  <a:pt x="7869729" y="2087053"/>
                  <a:pt x="7454368" y="2019309"/>
                  <a:pt x="7072244" y="2062103"/>
                </a:cubicBezTo>
                <a:cubicBezTo>
                  <a:pt x="6690120" y="2104897"/>
                  <a:pt x="6809001" y="2079225"/>
                  <a:pt x="6710279" y="2062103"/>
                </a:cubicBezTo>
                <a:cubicBezTo>
                  <a:pt x="6611558" y="2044981"/>
                  <a:pt x="6258483" y="2036539"/>
                  <a:pt x="6125566" y="2062103"/>
                </a:cubicBezTo>
                <a:cubicBezTo>
                  <a:pt x="5992649" y="2087667"/>
                  <a:pt x="5637987" y="2047089"/>
                  <a:pt x="5429479" y="2062103"/>
                </a:cubicBezTo>
                <a:cubicBezTo>
                  <a:pt x="5220971" y="2077117"/>
                  <a:pt x="4905543" y="2063206"/>
                  <a:pt x="4733392" y="2062103"/>
                </a:cubicBezTo>
                <a:cubicBezTo>
                  <a:pt x="4561241" y="2061000"/>
                  <a:pt x="4131921" y="2075285"/>
                  <a:pt x="3925931" y="2062103"/>
                </a:cubicBezTo>
                <a:cubicBezTo>
                  <a:pt x="3719941" y="2048921"/>
                  <a:pt x="3556246" y="2074462"/>
                  <a:pt x="3452592" y="2062103"/>
                </a:cubicBezTo>
                <a:cubicBezTo>
                  <a:pt x="3348938" y="2049744"/>
                  <a:pt x="3251805" y="2051978"/>
                  <a:pt x="3090626" y="2062103"/>
                </a:cubicBezTo>
                <a:cubicBezTo>
                  <a:pt x="2929447" y="2072228"/>
                  <a:pt x="2671551" y="2083833"/>
                  <a:pt x="2394539" y="2062103"/>
                </a:cubicBezTo>
                <a:cubicBezTo>
                  <a:pt x="2117527" y="2040373"/>
                  <a:pt x="2086797" y="2059011"/>
                  <a:pt x="1809826" y="2062103"/>
                </a:cubicBezTo>
                <a:cubicBezTo>
                  <a:pt x="1532855" y="2065195"/>
                  <a:pt x="1401509" y="2078132"/>
                  <a:pt x="1225113" y="2062103"/>
                </a:cubicBezTo>
                <a:cubicBezTo>
                  <a:pt x="1048717" y="2046074"/>
                  <a:pt x="893706" y="2049903"/>
                  <a:pt x="751774" y="2062103"/>
                </a:cubicBezTo>
                <a:cubicBezTo>
                  <a:pt x="609842" y="2074303"/>
                  <a:pt x="272089" y="2062960"/>
                  <a:pt x="0" y="2062103"/>
                </a:cubicBezTo>
                <a:cubicBezTo>
                  <a:pt x="-8114" y="1834350"/>
                  <a:pt x="-6868" y="1723168"/>
                  <a:pt x="0" y="1436598"/>
                </a:cubicBezTo>
                <a:cubicBezTo>
                  <a:pt x="6868" y="1150028"/>
                  <a:pt x="-25169" y="924047"/>
                  <a:pt x="0" y="769852"/>
                </a:cubicBezTo>
                <a:cubicBezTo>
                  <a:pt x="25169" y="615657"/>
                  <a:pt x="8545" y="312889"/>
                  <a:pt x="0" y="0"/>
                </a:cubicBezTo>
                <a:close/>
              </a:path>
            </a:pathLst>
          </a:custGeom>
          <a:noFill/>
          <a:ln w="38100">
            <a:solidFill>
              <a:srgbClr val="0070C0"/>
            </a:solidFill>
            <a:extLst>
              <a:ext uri="{C807C97D-BFC1-408E-A445-0C87EB9F89A2}">
                <ask:lineSketchStyleProps xmlns:ask="http://schemas.microsoft.com/office/drawing/2018/sketchyshapes" sd="2207507705">
                  <a:prstGeom prst="rect">
                    <a:avLst/>
                  </a:prstGeom>
                  <ask:type>
                    <ask:lineSketchFreehand/>
                  </ask:type>
                </ask:lineSketchStyleProps>
              </a:ext>
            </a:extLst>
          </a:ln>
        </p:spPr>
        <p:txBody>
          <a:bodyPr wrap="square" rtlCol="0">
            <a:spAutoFit/>
          </a:bodyPr>
          <a:lstStyle/>
          <a:p>
            <a:pPr marL="514350" indent="-514350">
              <a:buFont typeface="+mj-ea"/>
              <a:buAutoNum type="circleNumDbPlain"/>
            </a:pPr>
            <a:r>
              <a:rPr kumimoji="1" lang="ja-JP" altLang="en-US" sz="3200">
                <a:latin typeface="HGS創英角ｺﾞｼｯｸUB" panose="020B0900000000000000" pitchFamily="50" charset="-128"/>
                <a:ea typeface="HGS創英角ｺﾞｼｯｸUB" panose="020B0900000000000000" pitchFamily="50" charset="-128"/>
              </a:rPr>
              <a:t>研究テーマに関連する言葉で検索する</a:t>
            </a:r>
            <a:endParaRPr kumimoji="1" lang="en-US" altLang="ja-JP" sz="3200">
              <a:latin typeface="HGS創英角ｺﾞｼｯｸUB" panose="020B0900000000000000" pitchFamily="50" charset="-128"/>
              <a:ea typeface="HGS創英角ｺﾞｼｯｸUB" panose="020B0900000000000000" pitchFamily="50" charset="-128"/>
            </a:endParaRPr>
          </a:p>
          <a:p>
            <a:pPr marL="514350" indent="-514350">
              <a:buFont typeface="+mj-ea"/>
              <a:buAutoNum type="circleNumDbPlain"/>
            </a:pPr>
            <a:r>
              <a:rPr lang="ja-JP" altLang="en-US" sz="3200">
                <a:latin typeface="HGS創英角ｺﾞｼｯｸUB" panose="020B0900000000000000" pitchFamily="50" charset="-128"/>
                <a:ea typeface="HGS創英角ｺﾞｼｯｸUB" panose="020B0900000000000000" pitchFamily="50" charset="-128"/>
              </a:rPr>
              <a:t>要旨を読んで関連性があるかどうかを見る</a:t>
            </a:r>
            <a:endParaRPr lang="en-US" altLang="ja-JP" sz="3200">
              <a:latin typeface="HGS創英角ｺﾞｼｯｸUB" panose="020B0900000000000000" pitchFamily="50" charset="-128"/>
              <a:ea typeface="HGS創英角ｺﾞｼｯｸUB" panose="020B0900000000000000" pitchFamily="50" charset="-128"/>
            </a:endParaRPr>
          </a:p>
          <a:p>
            <a:pPr marL="514350" indent="-514350">
              <a:buFont typeface="+mj-ea"/>
              <a:buAutoNum type="circleNumDbPlain"/>
            </a:pPr>
            <a:r>
              <a:rPr kumimoji="1" lang="ja-JP" altLang="en-US" sz="3200">
                <a:latin typeface="HGS創英角ｺﾞｼｯｸUB" panose="020B0900000000000000" pitchFamily="50" charset="-128"/>
                <a:ea typeface="HGS創英角ｺﾞｼｯｸUB" panose="020B0900000000000000" pitchFamily="50" charset="-128"/>
              </a:rPr>
              <a:t>関連性があるものは、インターネット上で読んだり</a:t>
            </a:r>
            <a:r>
              <a:rPr kumimoji="1" lang="en-US" altLang="ja-JP" sz="3200">
                <a:latin typeface="HGS創英角ｺﾞｼｯｸUB" panose="020B0900000000000000" pitchFamily="50" charset="-128"/>
                <a:ea typeface="HGS創英角ｺﾞｼｯｸUB" panose="020B0900000000000000" pitchFamily="50" charset="-128"/>
              </a:rPr>
              <a:t>PDF</a:t>
            </a:r>
            <a:r>
              <a:rPr lang="ja-JP" altLang="en-US" sz="3200">
                <a:latin typeface="HGS創英角ｺﾞｼｯｸUB" panose="020B0900000000000000" pitchFamily="50" charset="-128"/>
                <a:ea typeface="HGS創英角ｺﾞｼｯｸUB" panose="020B0900000000000000" pitchFamily="50" charset="-128"/>
              </a:rPr>
              <a:t>を手に入れたり書籍現物を借りたりする</a:t>
            </a:r>
            <a:endParaRPr kumimoji="1" lang="ja-JP" altLang="en-US" sz="3200">
              <a:latin typeface="HGS創英角ｺﾞｼｯｸUB" panose="020B0900000000000000" pitchFamily="50" charset="-128"/>
              <a:ea typeface="HGS創英角ｺﾞｼｯｸUB" panose="020B0900000000000000" pitchFamily="50" charset="-128"/>
            </a:endParaRPr>
          </a:p>
        </p:txBody>
      </p:sp>
      <p:sp>
        <p:nvSpPr>
          <p:cNvPr id="4" name="テキスト ボックス 3">
            <a:extLst>
              <a:ext uri="{FF2B5EF4-FFF2-40B4-BE49-F238E27FC236}">
                <a16:creationId xmlns:a16="http://schemas.microsoft.com/office/drawing/2014/main" id="{26FAEA60-F8DB-0A11-AB55-4FA9FE067F83}"/>
              </a:ext>
            </a:extLst>
          </p:cNvPr>
          <p:cNvSpPr txBox="1"/>
          <p:nvPr/>
        </p:nvSpPr>
        <p:spPr>
          <a:xfrm>
            <a:off x="787908" y="4988445"/>
            <a:ext cx="10927080" cy="1077218"/>
          </a:xfrm>
          <a:prstGeom prst="rect">
            <a:avLst/>
          </a:prstGeom>
          <a:noFill/>
        </p:spPr>
        <p:txBody>
          <a:bodyPr wrap="square" rtlCol="0">
            <a:spAutoFit/>
          </a:bodyPr>
          <a:lstStyle/>
          <a:p>
            <a:pPr algn="ctr"/>
            <a:r>
              <a:rPr kumimoji="1" lang="ja-JP" altLang="en-US" sz="3200">
                <a:latin typeface="HGS創英角ｺﾞｼｯｸUB" panose="020B0900000000000000" pitchFamily="50" charset="-128"/>
                <a:ea typeface="HGS創英角ｺﾞｼｯｸUB" panose="020B0900000000000000" pitchFamily="50" charset="-128"/>
              </a:rPr>
              <a:t>論文の</a:t>
            </a:r>
            <a:r>
              <a:rPr lang="ja-JP" altLang="en-US" sz="3200">
                <a:latin typeface="HGS創英角ｺﾞｼｯｸUB" panose="020B0900000000000000" pitchFamily="50" charset="-128"/>
                <a:ea typeface="HGS創英角ｺﾞｼｯｸUB" panose="020B0900000000000000" pitchFamily="50" charset="-128"/>
              </a:rPr>
              <a:t>場合、その内容を要約した要旨が付いている</a:t>
            </a:r>
            <a:endParaRPr lang="en-US" altLang="ja-JP" sz="3200">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要旨を読んで関連しそうかどうかを判断しよう</a:t>
            </a:r>
            <a:endParaRPr lang="en-US" altLang="ja-JP" sz="3200">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874670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27</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7" name="テキスト ボックス 6">
            <a:extLst>
              <a:ext uri="{FF2B5EF4-FFF2-40B4-BE49-F238E27FC236}">
                <a16:creationId xmlns:a16="http://schemas.microsoft.com/office/drawing/2014/main" id="{A584920A-2FD2-19E2-D20D-F9334F4B2EA5}"/>
              </a:ext>
            </a:extLst>
          </p:cNvPr>
          <p:cNvSpPr txBox="1"/>
          <p:nvPr/>
        </p:nvSpPr>
        <p:spPr>
          <a:xfrm>
            <a:off x="1054608" y="1350579"/>
            <a:ext cx="10930128" cy="1631216"/>
          </a:xfrm>
          <a:prstGeom prst="rect">
            <a:avLst/>
          </a:prstGeom>
          <a:noFill/>
        </p:spPr>
        <p:txBody>
          <a:bodyPr wrap="square" rtlCol="0">
            <a:spAutoFit/>
          </a:bodyPr>
          <a:lstStyle/>
          <a:p>
            <a:r>
              <a:rPr kumimoji="1" lang="ja-JP" altLang="en-US" sz="3600">
                <a:latin typeface="HGS創英角ｺﾞｼｯｸUB" panose="020B0900000000000000" pitchFamily="50" charset="-128"/>
                <a:ea typeface="HGS創英角ｺﾞｼｯｸUB" panose="020B0900000000000000" pitchFamily="50" charset="-128"/>
              </a:rPr>
              <a:t>３．先行研究</a:t>
            </a:r>
            <a:r>
              <a:rPr lang="ja-JP" altLang="en-US" sz="3600">
                <a:latin typeface="HGS創英角ｺﾞｼｯｸUB" panose="020B0900000000000000" pitchFamily="50" charset="-128"/>
                <a:ea typeface="HGS創英角ｺﾞｼｯｸUB" panose="020B0900000000000000" pitchFamily="50" charset="-128"/>
              </a:rPr>
              <a:t>の読み方</a:t>
            </a:r>
            <a:endParaRPr kumimoji="1" lang="en-US" altLang="ja-JP" sz="36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　先行研究を手に入れたら全文を読むのが理想</a:t>
            </a:r>
            <a:endParaRPr lang="en-US" altLang="ja-JP" sz="32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　難しい場合は</a:t>
            </a:r>
            <a:r>
              <a:rPr lang="ja-JP" altLang="en-US" sz="3200">
                <a:solidFill>
                  <a:srgbClr val="FF0000"/>
                </a:solidFill>
                <a:latin typeface="HGS創英角ｺﾞｼｯｸUB" panose="020B0900000000000000" pitchFamily="50" charset="-128"/>
                <a:ea typeface="HGS創英角ｺﾞｼｯｸUB" panose="020B0900000000000000" pitchFamily="50" charset="-128"/>
              </a:rPr>
              <a:t>序論と要旨だけ読むのもあり</a:t>
            </a:r>
            <a:endParaRPr lang="en-US" altLang="ja-JP" sz="3200">
              <a:solidFill>
                <a:srgbClr val="FF0000"/>
              </a:solidFill>
              <a:latin typeface="HGS創英角ｺﾞｼｯｸUB" panose="020B0900000000000000" pitchFamily="50" charset="-128"/>
              <a:ea typeface="HGS創英角ｺﾞｼｯｸUB" panose="020B0900000000000000" pitchFamily="50" charset="-128"/>
            </a:endParaRPr>
          </a:p>
        </p:txBody>
      </p:sp>
      <p:sp>
        <p:nvSpPr>
          <p:cNvPr id="8" name="テキスト ボックス 7">
            <a:extLst>
              <a:ext uri="{FF2B5EF4-FFF2-40B4-BE49-F238E27FC236}">
                <a16:creationId xmlns:a16="http://schemas.microsoft.com/office/drawing/2014/main" id="{375FF27A-9AF5-78B1-B88F-6CA75DE6313F}"/>
              </a:ext>
            </a:extLst>
          </p:cNvPr>
          <p:cNvSpPr txBox="1"/>
          <p:nvPr/>
        </p:nvSpPr>
        <p:spPr>
          <a:xfrm>
            <a:off x="1054608" y="581138"/>
            <a:ext cx="10829544" cy="769441"/>
          </a:xfrm>
          <a:prstGeom prst="rect">
            <a:avLst/>
          </a:prstGeom>
          <a:noFill/>
        </p:spPr>
        <p:txBody>
          <a:bodyPr wrap="square" rtlCol="0">
            <a:spAutoFit/>
          </a:bodyPr>
          <a:lstStyle/>
          <a:p>
            <a:r>
              <a:rPr lang="ja-JP" altLang="en-US" sz="4400">
                <a:latin typeface="HG創英角ｺﾞｼｯｸUB" panose="020B0909000000000000" pitchFamily="49" charset="-128"/>
                <a:ea typeface="HG創英角ｺﾞｼｯｸUB" panose="020B0909000000000000" pitchFamily="49" charset="-128"/>
              </a:rPr>
              <a:t>先行研究を調べる</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2" name="テキスト ボックス 1">
            <a:extLst>
              <a:ext uri="{FF2B5EF4-FFF2-40B4-BE49-F238E27FC236}">
                <a16:creationId xmlns:a16="http://schemas.microsoft.com/office/drawing/2014/main" id="{B0CFB6C1-BBD5-A3AD-B103-191957C04839}"/>
              </a:ext>
            </a:extLst>
          </p:cNvPr>
          <p:cNvSpPr txBox="1"/>
          <p:nvPr/>
        </p:nvSpPr>
        <p:spPr>
          <a:xfrm>
            <a:off x="1054608" y="3299246"/>
            <a:ext cx="9918192" cy="3139321"/>
          </a:xfrm>
          <a:prstGeom prst="rect">
            <a:avLst/>
          </a:prstGeom>
          <a:noFill/>
        </p:spPr>
        <p:txBody>
          <a:bodyPr wrap="square" rtlCol="0">
            <a:spAutoFit/>
          </a:bodyPr>
          <a:lstStyle/>
          <a:p>
            <a:r>
              <a:rPr lang="ja-JP" altLang="en-US" sz="3600">
                <a:latin typeface="HGS創英角ｺﾞｼｯｸUB" panose="020B0900000000000000" pitchFamily="50" charset="-128"/>
                <a:ea typeface="HGS創英角ｺﾞｼｯｸUB" panose="020B0900000000000000" pitchFamily="50" charset="-128"/>
              </a:rPr>
              <a:t>４</a:t>
            </a:r>
            <a:r>
              <a:rPr kumimoji="1" lang="ja-JP" altLang="en-US" sz="3600">
                <a:latin typeface="HGS創英角ｺﾞｼｯｸUB" panose="020B0900000000000000" pitchFamily="50" charset="-128"/>
                <a:ea typeface="HGS創英角ｺﾞｼｯｸUB" panose="020B0900000000000000" pitchFamily="50" charset="-128"/>
              </a:rPr>
              <a:t>．</a:t>
            </a:r>
            <a:r>
              <a:rPr kumimoji="1" lang="ja-JP" altLang="en-US" sz="3400">
                <a:latin typeface="HGS創英角ｺﾞｼｯｸUB" panose="020B0900000000000000" pitchFamily="50" charset="-128"/>
                <a:ea typeface="HGS創英角ｺﾞｼｯｸUB" panose="020B0900000000000000" pitchFamily="50" charset="-128"/>
              </a:rPr>
              <a:t>取り組もうとしている問題が</a:t>
            </a:r>
            <a:endParaRPr kumimoji="1" lang="en-US" altLang="ja-JP" sz="3400">
              <a:latin typeface="HGS創英角ｺﾞｼｯｸUB" panose="020B0900000000000000" pitchFamily="50" charset="-128"/>
              <a:ea typeface="HGS創英角ｺﾞｼｯｸUB" panose="020B0900000000000000" pitchFamily="50" charset="-128"/>
            </a:endParaRPr>
          </a:p>
          <a:p>
            <a:r>
              <a:rPr lang="ja-JP" altLang="en-US" sz="3400">
                <a:latin typeface="HGS創英角ｺﾞｼｯｸUB" panose="020B0900000000000000" pitchFamily="50" charset="-128"/>
                <a:ea typeface="HGS創英角ｺﾞｼｯｸUB" panose="020B0900000000000000" pitchFamily="50" charset="-128"/>
              </a:rPr>
              <a:t>　　　　　　</a:t>
            </a:r>
            <a:r>
              <a:rPr kumimoji="1" lang="ja-JP" altLang="en-US" sz="3400">
                <a:latin typeface="HGS創英角ｺﾞｼｯｸUB" panose="020B0900000000000000" pitchFamily="50" charset="-128"/>
                <a:ea typeface="HGS創英角ｺﾞｼｯｸUB" panose="020B0900000000000000" pitchFamily="50" charset="-128"/>
              </a:rPr>
              <a:t>未解決であることの確認</a:t>
            </a:r>
            <a:r>
              <a:rPr lang="ja-JP" altLang="en-US" sz="3200">
                <a:latin typeface="HGS創英角ｺﾞｼｯｸUB" panose="020B0900000000000000" pitchFamily="50" charset="-128"/>
                <a:ea typeface="HGS創英角ｺﾞｼｯｸUB" panose="020B0900000000000000" pitchFamily="50" charset="-128"/>
              </a:rPr>
              <a:t>　</a:t>
            </a:r>
            <a:endParaRPr lang="en-US" altLang="ja-JP" sz="3200">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先行研究者と似た問題に取り組んでいても</a:t>
            </a:r>
            <a:endParaRPr lang="en-US" altLang="ja-JP" sz="3200">
              <a:latin typeface="HGS創英角ｺﾞｼｯｸUB" panose="020B0900000000000000" pitchFamily="50" charset="-128"/>
              <a:ea typeface="HGS創英角ｺﾞｼｯｸUB" panose="020B0900000000000000" pitchFamily="50" charset="-128"/>
            </a:endParaRPr>
          </a:p>
          <a:p>
            <a:pPr algn="ctr"/>
            <a:r>
              <a:rPr lang="ja-JP" altLang="en-US" sz="3200">
                <a:solidFill>
                  <a:srgbClr val="FF0000"/>
                </a:solidFill>
                <a:latin typeface="HGS創英角ｺﾞｼｯｸUB" panose="020B0900000000000000" pitchFamily="50" charset="-128"/>
                <a:ea typeface="HGS創英角ｺﾞｼｯｸUB" panose="020B0900000000000000" pitchFamily="50" charset="-128"/>
              </a:rPr>
              <a:t>未解決ならば問題はない</a:t>
            </a:r>
            <a:endParaRPr lang="en-US" altLang="ja-JP" sz="3200">
              <a:solidFill>
                <a:srgbClr val="FF0000"/>
              </a:solidFill>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もう既に解決済みの問題と被らないためにも</a:t>
            </a:r>
            <a:endParaRPr lang="en-US" altLang="ja-JP" sz="3200">
              <a:latin typeface="HGS創英角ｺﾞｼｯｸUB" panose="020B0900000000000000" pitchFamily="50" charset="-128"/>
              <a:ea typeface="HGS創英角ｺﾞｼｯｸUB" panose="020B0900000000000000" pitchFamily="50" charset="-128"/>
            </a:endParaRPr>
          </a:p>
          <a:p>
            <a:pPr algn="ctr"/>
            <a:r>
              <a:rPr lang="ja-JP" altLang="en-US" sz="3200">
                <a:latin typeface="HGS創英角ｺﾞｼｯｸUB" panose="020B0900000000000000" pitchFamily="50" charset="-128"/>
                <a:ea typeface="HGS創英角ｺﾞｼｯｸUB" panose="020B0900000000000000" pitchFamily="50" charset="-128"/>
              </a:rPr>
              <a:t>始める前に確認する必要がある</a:t>
            </a:r>
            <a:endParaRPr lang="en-US" altLang="ja-JP" sz="3200">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3444546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E2EB09BF-FF26-22B2-DFE9-6B554E01A903}"/>
              </a:ext>
            </a:extLst>
          </p:cNvPr>
          <p:cNvSpPr>
            <a:spLocks noGrp="1"/>
          </p:cNvSpPr>
          <p:nvPr>
            <p:ph type="sldNum" sz="quarter" idx="12"/>
          </p:nvPr>
        </p:nvSpPr>
        <p:spPr>
          <a:xfrm>
            <a:off x="9140952" y="6356350"/>
            <a:ext cx="2743200" cy="365125"/>
          </a:xfrm>
        </p:spPr>
        <p:txBody>
          <a:bodyPr/>
          <a:lstStyle/>
          <a:p>
            <a:fld id="{FEF2A477-D289-406F-BE62-F4222DFC4C4D}" type="slidenum">
              <a:rPr kumimoji="1" lang="ja-JP" altLang="en-US" smtClean="0">
                <a:latin typeface="HGP創英角ｺﾞｼｯｸUB" panose="020B0900000000000000" pitchFamily="50" charset="-128"/>
                <a:ea typeface="HGP創英角ｺﾞｼｯｸUB" panose="020B0900000000000000" pitchFamily="50" charset="-128"/>
              </a:rPr>
              <a:t>28</a:t>
            </a:fld>
            <a:endParaRPr kumimoji="1" lang="ja-JP" altLang="en-US">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0E73B9A6-63AB-B365-B1CC-9EFA3B0286FE}"/>
              </a:ext>
            </a:extLst>
          </p:cNvPr>
          <p:cNvSpPr txBox="1"/>
          <p:nvPr/>
        </p:nvSpPr>
        <p:spPr>
          <a:xfrm>
            <a:off x="1054608" y="581138"/>
            <a:ext cx="10829544" cy="769441"/>
          </a:xfrm>
          <a:prstGeom prst="rect">
            <a:avLst/>
          </a:prstGeom>
          <a:noFill/>
        </p:spPr>
        <p:txBody>
          <a:bodyPr wrap="square" rtlCol="0">
            <a:spAutoFit/>
          </a:bodyPr>
          <a:lstStyle/>
          <a:p>
            <a:r>
              <a:rPr lang="ja-JP" altLang="en-US" sz="4400">
                <a:latin typeface="HG創英角ｺﾞｼｯｸUB" panose="020B0909000000000000" pitchFamily="49" charset="-128"/>
                <a:ea typeface="HG創英角ｺﾞｼｯｸUB" panose="020B0909000000000000" pitchFamily="49" charset="-128"/>
              </a:rPr>
              <a:t>先行研究以外の学術的知見を調べる</a:t>
            </a:r>
            <a:endParaRPr kumimoji="1" lang="ja-JP" altLang="en-US" sz="4400">
              <a:latin typeface="HG創英角ｺﾞｼｯｸUB" panose="020B0909000000000000" pitchFamily="49" charset="-128"/>
              <a:ea typeface="HG創英角ｺﾞｼｯｸUB" panose="020B0909000000000000" pitchFamily="49" charset="-128"/>
            </a:endParaRPr>
          </a:p>
        </p:txBody>
      </p:sp>
      <p:sp>
        <p:nvSpPr>
          <p:cNvPr id="5" name="テキスト ボックス 4">
            <a:extLst>
              <a:ext uri="{FF2B5EF4-FFF2-40B4-BE49-F238E27FC236}">
                <a16:creationId xmlns:a16="http://schemas.microsoft.com/office/drawing/2014/main" id="{FDB7211B-6763-9E1E-CDE4-A2DAC520312F}"/>
              </a:ext>
            </a:extLst>
          </p:cNvPr>
          <p:cNvSpPr txBox="1"/>
          <p:nvPr/>
        </p:nvSpPr>
        <p:spPr>
          <a:xfrm>
            <a:off x="286512" y="1804105"/>
            <a:ext cx="11618976" cy="1569660"/>
          </a:xfrm>
          <a:prstGeom prst="rect">
            <a:avLst/>
          </a:prstGeom>
          <a:noFill/>
        </p:spPr>
        <p:txBody>
          <a:bodyPr wrap="square" rtlCol="0">
            <a:spAutoFit/>
          </a:bodyPr>
          <a:lstStyle/>
          <a:p>
            <a:pPr algn="ctr"/>
            <a:r>
              <a:rPr kumimoji="1" lang="ja-JP" altLang="en-US" sz="3200">
                <a:latin typeface="HGS創英角ｺﾞｼｯｸUB" panose="020B0900000000000000" pitchFamily="50" charset="-128"/>
                <a:ea typeface="HGS創英角ｺﾞｼｯｸUB" panose="020B0900000000000000" pitchFamily="50" charset="-128"/>
              </a:rPr>
              <a:t>一般向けにインターネットや書籍で提供されている学術的知見</a:t>
            </a:r>
            <a:endParaRPr kumimoji="1" lang="en-US" altLang="ja-JP" sz="32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　・研究成果が一般向けに解説されているもの</a:t>
            </a:r>
            <a:endParaRPr lang="en-US" altLang="ja-JP" sz="3200">
              <a:latin typeface="HGS創英角ｺﾞｼｯｸUB" panose="020B0900000000000000" pitchFamily="50" charset="-128"/>
              <a:ea typeface="HGS創英角ｺﾞｼｯｸUB" panose="020B0900000000000000" pitchFamily="50" charset="-128"/>
            </a:endParaRPr>
          </a:p>
          <a:p>
            <a:r>
              <a:rPr kumimoji="1" lang="ja-JP" altLang="en-US" sz="3200">
                <a:latin typeface="HGS創英角ｺﾞｼｯｸUB" panose="020B0900000000000000" pitchFamily="50" charset="-128"/>
                <a:ea typeface="HGS創英角ｺﾞｼｯｸUB" panose="020B0900000000000000" pitchFamily="50" charset="-128"/>
              </a:rPr>
              <a:t>　・研究に関する基礎的な情報やデータが提供されたもの</a:t>
            </a:r>
          </a:p>
        </p:txBody>
      </p:sp>
      <p:sp>
        <p:nvSpPr>
          <p:cNvPr id="2" name="テキスト ボックス 1">
            <a:extLst>
              <a:ext uri="{FF2B5EF4-FFF2-40B4-BE49-F238E27FC236}">
                <a16:creationId xmlns:a16="http://schemas.microsoft.com/office/drawing/2014/main" id="{A213E119-8D9B-9C4D-E6F9-77FB1A0B65EE}"/>
              </a:ext>
            </a:extLst>
          </p:cNvPr>
          <p:cNvSpPr txBox="1"/>
          <p:nvPr/>
        </p:nvSpPr>
        <p:spPr>
          <a:xfrm>
            <a:off x="195072" y="3524806"/>
            <a:ext cx="11801856" cy="2831544"/>
          </a:xfrm>
          <a:custGeom>
            <a:avLst/>
            <a:gdLst>
              <a:gd name="csX0" fmla="*/ 0 w 11801856"/>
              <a:gd name="csY0" fmla="*/ 0 h 2831544"/>
              <a:gd name="csX1" fmla="*/ 812245 w 11801856"/>
              <a:gd name="csY1" fmla="*/ 0 h 2831544"/>
              <a:gd name="csX2" fmla="*/ 1270435 w 11801856"/>
              <a:gd name="csY2" fmla="*/ 0 h 2831544"/>
              <a:gd name="csX3" fmla="*/ 2200699 w 11801856"/>
              <a:gd name="csY3" fmla="*/ 0 h 2831544"/>
              <a:gd name="csX4" fmla="*/ 2894926 w 11801856"/>
              <a:gd name="csY4" fmla="*/ 0 h 2831544"/>
              <a:gd name="csX5" fmla="*/ 3353116 w 11801856"/>
              <a:gd name="csY5" fmla="*/ 0 h 2831544"/>
              <a:gd name="csX6" fmla="*/ 3811305 w 11801856"/>
              <a:gd name="csY6" fmla="*/ 0 h 2831544"/>
              <a:gd name="csX7" fmla="*/ 4623551 w 11801856"/>
              <a:gd name="csY7" fmla="*/ 0 h 2831544"/>
              <a:gd name="csX8" fmla="*/ 5317777 w 11801856"/>
              <a:gd name="csY8" fmla="*/ 0 h 2831544"/>
              <a:gd name="csX9" fmla="*/ 5775967 w 11801856"/>
              <a:gd name="csY9" fmla="*/ 0 h 2831544"/>
              <a:gd name="csX10" fmla="*/ 6470194 w 11801856"/>
              <a:gd name="csY10" fmla="*/ 0 h 2831544"/>
              <a:gd name="csX11" fmla="*/ 7400458 w 11801856"/>
              <a:gd name="csY11" fmla="*/ 0 h 2831544"/>
              <a:gd name="csX12" fmla="*/ 8330722 w 11801856"/>
              <a:gd name="csY12" fmla="*/ 0 h 2831544"/>
              <a:gd name="csX13" fmla="*/ 9260986 w 11801856"/>
              <a:gd name="csY13" fmla="*/ 0 h 2831544"/>
              <a:gd name="csX14" fmla="*/ 9837194 w 11801856"/>
              <a:gd name="csY14" fmla="*/ 0 h 2831544"/>
              <a:gd name="csX15" fmla="*/ 10649439 w 11801856"/>
              <a:gd name="csY15" fmla="*/ 0 h 2831544"/>
              <a:gd name="csX16" fmla="*/ 10989611 w 11801856"/>
              <a:gd name="csY16" fmla="*/ 0 h 2831544"/>
              <a:gd name="csX17" fmla="*/ 11801856 w 11801856"/>
              <a:gd name="csY17" fmla="*/ 0 h 2831544"/>
              <a:gd name="csX18" fmla="*/ 11801856 w 11801856"/>
              <a:gd name="csY18" fmla="*/ 622940 h 2831544"/>
              <a:gd name="csX19" fmla="*/ 11801856 w 11801856"/>
              <a:gd name="csY19" fmla="*/ 1160933 h 2831544"/>
              <a:gd name="csX20" fmla="*/ 11801856 w 11801856"/>
              <a:gd name="csY20" fmla="*/ 1755557 h 2831544"/>
              <a:gd name="csX21" fmla="*/ 11801856 w 11801856"/>
              <a:gd name="csY21" fmla="*/ 2831544 h 2831544"/>
              <a:gd name="csX22" fmla="*/ 10871592 w 11801856"/>
              <a:gd name="csY22" fmla="*/ 2831544 h 2831544"/>
              <a:gd name="csX23" fmla="*/ 10295384 w 11801856"/>
              <a:gd name="csY23" fmla="*/ 2831544 h 2831544"/>
              <a:gd name="csX24" fmla="*/ 9719176 w 11801856"/>
              <a:gd name="csY24" fmla="*/ 2831544 h 2831544"/>
              <a:gd name="csX25" fmla="*/ 8788912 w 11801856"/>
              <a:gd name="csY25" fmla="*/ 2831544 h 2831544"/>
              <a:gd name="csX26" fmla="*/ 8212703 w 11801856"/>
              <a:gd name="csY26" fmla="*/ 2831544 h 2831544"/>
              <a:gd name="csX27" fmla="*/ 7754514 w 11801856"/>
              <a:gd name="csY27" fmla="*/ 2831544 h 2831544"/>
              <a:gd name="csX28" fmla="*/ 6942268 w 11801856"/>
              <a:gd name="csY28" fmla="*/ 2831544 h 2831544"/>
              <a:gd name="csX29" fmla="*/ 6602097 w 11801856"/>
              <a:gd name="csY29" fmla="*/ 2831544 h 2831544"/>
              <a:gd name="csX30" fmla="*/ 5789852 w 11801856"/>
              <a:gd name="csY30" fmla="*/ 2831544 h 2831544"/>
              <a:gd name="csX31" fmla="*/ 5449681 w 11801856"/>
              <a:gd name="csY31" fmla="*/ 2831544 h 2831544"/>
              <a:gd name="csX32" fmla="*/ 4519417 w 11801856"/>
              <a:gd name="csY32" fmla="*/ 2831544 h 2831544"/>
              <a:gd name="csX33" fmla="*/ 3707171 w 11801856"/>
              <a:gd name="csY33" fmla="*/ 2831544 h 2831544"/>
              <a:gd name="csX34" fmla="*/ 2776907 w 11801856"/>
              <a:gd name="csY34" fmla="*/ 2831544 h 2831544"/>
              <a:gd name="csX35" fmla="*/ 1846643 w 11801856"/>
              <a:gd name="csY35" fmla="*/ 2831544 h 2831544"/>
              <a:gd name="csX36" fmla="*/ 1388454 w 11801856"/>
              <a:gd name="csY36" fmla="*/ 2831544 h 2831544"/>
              <a:gd name="csX37" fmla="*/ 694227 w 11801856"/>
              <a:gd name="csY37" fmla="*/ 2831544 h 2831544"/>
              <a:gd name="csX38" fmla="*/ 0 w 11801856"/>
              <a:gd name="csY38" fmla="*/ 2831544 h 2831544"/>
              <a:gd name="csX39" fmla="*/ 0 w 11801856"/>
              <a:gd name="csY39" fmla="*/ 2321866 h 2831544"/>
              <a:gd name="csX40" fmla="*/ 0 w 11801856"/>
              <a:gd name="csY40" fmla="*/ 1812188 h 2831544"/>
              <a:gd name="csX41" fmla="*/ 0 w 11801856"/>
              <a:gd name="csY41" fmla="*/ 1274195 h 2831544"/>
              <a:gd name="csX42" fmla="*/ 0 w 11801856"/>
              <a:gd name="csY42" fmla="*/ 764517 h 2831544"/>
              <a:gd name="csX43" fmla="*/ 0 w 11801856"/>
              <a:gd name="csY43" fmla="*/ 0 h 28315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1801856" h="2831544" extrusionOk="0">
                <a:moveTo>
                  <a:pt x="0" y="0"/>
                </a:moveTo>
                <a:cubicBezTo>
                  <a:pt x="339077" y="-31042"/>
                  <a:pt x="579974" y="27027"/>
                  <a:pt x="812245" y="0"/>
                </a:cubicBezTo>
                <a:cubicBezTo>
                  <a:pt x="1044517" y="-27027"/>
                  <a:pt x="1082240" y="2158"/>
                  <a:pt x="1270435" y="0"/>
                </a:cubicBezTo>
                <a:cubicBezTo>
                  <a:pt x="1458630" y="-2158"/>
                  <a:pt x="1780834" y="-9954"/>
                  <a:pt x="2200699" y="0"/>
                </a:cubicBezTo>
                <a:cubicBezTo>
                  <a:pt x="2620564" y="9954"/>
                  <a:pt x="2658485" y="-14680"/>
                  <a:pt x="2894926" y="0"/>
                </a:cubicBezTo>
                <a:cubicBezTo>
                  <a:pt x="3131367" y="14680"/>
                  <a:pt x="3246337" y="7400"/>
                  <a:pt x="3353116" y="0"/>
                </a:cubicBezTo>
                <a:cubicBezTo>
                  <a:pt x="3459895" y="-7400"/>
                  <a:pt x="3593771" y="21404"/>
                  <a:pt x="3811305" y="0"/>
                </a:cubicBezTo>
                <a:cubicBezTo>
                  <a:pt x="4028839" y="-21404"/>
                  <a:pt x="4369213" y="-1905"/>
                  <a:pt x="4623551" y="0"/>
                </a:cubicBezTo>
                <a:cubicBezTo>
                  <a:pt x="4877889" y="1905"/>
                  <a:pt x="4993713" y="-5634"/>
                  <a:pt x="5317777" y="0"/>
                </a:cubicBezTo>
                <a:cubicBezTo>
                  <a:pt x="5641841" y="5634"/>
                  <a:pt x="5602461" y="12483"/>
                  <a:pt x="5775967" y="0"/>
                </a:cubicBezTo>
                <a:cubicBezTo>
                  <a:pt x="5949473" y="-12483"/>
                  <a:pt x="6316671" y="-19760"/>
                  <a:pt x="6470194" y="0"/>
                </a:cubicBezTo>
                <a:cubicBezTo>
                  <a:pt x="6623717" y="19760"/>
                  <a:pt x="6935474" y="46461"/>
                  <a:pt x="7400458" y="0"/>
                </a:cubicBezTo>
                <a:cubicBezTo>
                  <a:pt x="7865442" y="-46461"/>
                  <a:pt x="8006913" y="-28636"/>
                  <a:pt x="8330722" y="0"/>
                </a:cubicBezTo>
                <a:cubicBezTo>
                  <a:pt x="8654531" y="28636"/>
                  <a:pt x="8896779" y="3526"/>
                  <a:pt x="9260986" y="0"/>
                </a:cubicBezTo>
                <a:cubicBezTo>
                  <a:pt x="9625193" y="-3526"/>
                  <a:pt x="9576224" y="15097"/>
                  <a:pt x="9837194" y="0"/>
                </a:cubicBezTo>
                <a:cubicBezTo>
                  <a:pt x="10098164" y="-15097"/>
                  <a:pt x="10263883" y="-1410"/>
                  <a:pt x="10649439" y="0"/>
                </a:cubicBezTo>
                <a:cubicBezTo>
                  <a:pt x="11034995" y="1410"/>
                  <a:pt x="10892031" y="6224"/>
                  <a:pt x="10989611" y="0"/>
                </a:cubicBezTo>
                <a:cubicBezTo>
                  <a:pt x="11087191" y="-6224"/>
                  <a:pt x="11543363" y="-10543"/>
                  <a:pt x="11801856" y="0"/>
                </a:cubicBezTo>
                <a:cubicBezTo>
                  <a:pt x="11818341" y="172366"/>
                  <a:pt x="11816940" y="447214"/>
                  <a:pt x="11801856" y="622940"/>
                </a:cubicBezTo>
                <a:cubicBezTo>
                  <a:pt x="11786772" y="798666"/>
                  <a:pt x="11817997" y="905732"/>
                  <a:pt x="11801856" y="1160933"/>
                </a:cubicBezTo>
                <a:cubicBezTo>
                  <a:pt x="11785715" y="1416134"/>
                  <a:pt x="11797184" y="1612433"/>
                  <a:pt x="11801856" y="1755557"/>
                </a:cubicBezTo>
                <a:cubicBezTo>
                  <a:pt x="11806528" y="1898681"/>
                  <a:pt x="11844165" y="2552500"/>
                  <a:pt x="11801856" y="2831544"/>
                </a:cubicBezTo>
                <a:cubicBezTo>
                  <a:pt x="11484675" y="2877354"/>
                  <a:pt x="11308502" y="2801304"/>
                  <a:pt x="10871592" y="2831544"/>
                </a:cubicBezTo>
                <a:cubicBezTo>
                  <a:pt x="10434682" y="2861784"/>
                  <a:pt x="10544017" y="2823212"/>
                  <a:pt x="10295384" y="2831544"/>
                </a:cubicBezTo>
                <a:cubicBezTo>
                  <a:pt x="10046751" y="2839876"/>
                  <a:pt x="9883492" y="2813650"/>
                  <a:pt x="9719176" y="2831544"/>
                </a:cubicBezTo>
                <a:cubicBezTo>
                  <a:pt x="9554860" y="2849438"/>
                  <a:pt x="9158868" y="2815396"/>
                  <a:pt x="8788912" y="2831544"/>
                </a:cubicBezTo>
                <a:cubicBezTo>
                  <a:pt x="8418956" y="2847692"/>
                  <a:pt x="8403417" y="2844549"/>
                  <a:pt x="8212703" y="2831544"/>
                </a:cubicBezTo>
                <a:cubicBezTo>
                  <a:pt x="8021989" y="2818539"/>
                  <a:pt x="7973940" y="2822722"/>
                  <a:pt x="7754514" y="2831544"/>
                </a:cubicBezTo>
                <a:cubicBezTo>
                  <a:pt x="7535088" y="2840366"/>
                  <a:pt x="7113013" y="2853806"/>
                  <a:pt x="6942268" y="2831544"/>
                </a:cubicBezTo>
                <a:cubicBezTo>
                  <a:pt x="6771523" y="2809282"/>
                  <a:pt x="6693720" y="2834898"/>
                  <a:pt x="6602097" y="2831544"/>
                </a:cubicBezTo>
                <a:cubicBezTo>
                  <a:pt x="6510474" y="2828190"/>
                  <a:pt x="6047977" y="2848204"/>
                  <a:pt x="5789852" y="2831544"/>
                </a:cubicBezTo>
                <a:cubicBezTo>
                  <a:pt x="5531727" y="2814884"/>
                  <a:pt x="5573899" y="2847845"/>
                  <a:pt x="5449681" y="2831544"/>
                </a:cubicBezTo>
                <a:cubicBezTo>
                  <a:pt x="5325463" y="2815243"/>
                  <a:pt x="4904265" y="2805558"/>
                  <a:pt x="4519417" y="2831544"/>
                </a:cubicBezTo>
                <a:cubicBezTo>
                  <a:pt x="4134569" y="2857530"/>
                  <a:pt x="4112129" y="2825020"/>
                  <a:pt x="3707171" y="2831544"/>
                </a:cubicBezTo>
                <a:cubicBezTo>
                  <a:pt x="3302213" y="2838068"/>
                  <a:pt x="3223915" y="2806066"/>
                  <a:pt x="2776907" y="2831544"/>
                </a:cubicBezTo>
                <a:cubicBezTo>
                  <a:pt x="2329899" y="2857022"/>
                  <a:pt x="2311722" y="2876498"/>
                  <a:pt x="1846643" y="2831544"/>
                </a:cubicBezTo>
                <a:cubicBezTo>
                  <a:pt x="1381564" y="2786590"/>
                  <a:pt x="1577319" y="2833099"/>
                  <a:pt x="1388454" y="2831544"/>
                </a:cubicBezTo>
                <a:cubicBezTo>
                  <a:pt x="1199589" y="2829989"/>
                  <a:pt x="870196" y="2828254"/>
                  <a:pt x="694227" y="2831544"/>
                </a:cubicBezTo>
                <a:cubicBezTo>
                  <a:pt x="518258" y="2834834"/>
                  <a:pt x="189045" y="2803101"/>
                  <a:pt x="0" y="2831544"/>
                </a:cubicBezTo>
                <a:cubicBezTo>
                  <a:pt x="3850" y="2662024"/>
                  <a:pt x="19988" y="2575428"/>
                  <a:pt x="0" y="2321866"/>
                </a:cubicBezTo>
                <a:cubicBezTo>
                  <a:pt x="-19988" y="2068304"/>
                  <a:pt x="-23201" y="2054107"/>
                  <a:pt x="0" y="1812188"/>
                </a:cubicBezTo>
                <a:cubicBezTo>
                  <a:pt x="23201" y="1570269"/>
                  <a:pt x="18190" y="1428969"/>
                  <a:pt x="0" y="1274195"/>
                </a:cubicBezTo>
                <a:cubicBezTo>
                  <a:pt x="-18190" y="1119421"/>
                  <a:pt x="-10963" y="964835"/>
                  <a:pt x="0" y="764517"/>
                </a:cubicBezTo>
                <a:cubicBezTo>
                  <a:pt x="10963" y="564199"/>
                  <a:pt x="14323" y="244376"/>
                  <a:pt x="0" y="0"/>
                </a:cubicBezTo>
                <a:close/>
              </a:path>
            </a:pathLst>
          </a:custGeom>
          <a:noFill/>
          <a:ln w="38100">
            <a:solidFill>
              <a:srgbClr val="0070C0"/>
            </a:solidFill>
            <a:extLst>
              <a:ext uri="{C807C97D-BFC1-408E-A445-0C87EB9F89A2}">
                <ask:lineSketchStyleProps xmlns:ask="http://schemas.microsoft.com/office/drawing/2018/sketchyshapes" sd="3071193212">
                  <a:prstGeom prst="rect">
                    <a:avLst/>
                  </a:prstGeom>
                  <ask:type>
                    <ask:lineSketchFreehand/>
                  </ask:type>
                </ask:lineSketchStyleProps>
              </a:ext>
            </a:extLst>
          </a:ln>
        </p:spPr>
        <p:txBody>
          <a:bodyPr wrap="square" rtlCol="0">
            <a:spAutoFit/>
          </a:bodyPr>
          <a:lstStyle/>
          <a:p>
            <a:pPr algn="ctr"/>
            <a:r>
              <a:rPr lang="ja-JP" altLang="en-US" sz="3200">
                <a:latin typeface="HGS創英角ｺﾞｼｯｸUB" panose="020B0900000000000000" pitchFamily="50" charset="-128"/>
                <a:ea typeface="HGS創英角ｺﾞｼｯｸUB" panose="020B0900000000000000" pitchFamily="50" charset="-128"/>
              </a:rPr>
              <a:t>ー調べる際に注意する点ー</a:t>
            </a:r>
            <a:endParaRPr lang="en-US" altLang="ja-JP" sz="32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・インターネットの情報は鵜呑みにしてはいけない</a:t>
            </a:r>
            <a:endParaRPr lang="en-US" altLang="ja-JP" sz="32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　 誰でも書き込めるため信頼を置くことができない</a:t>
            </a:r>
            <a:endParaRPr lang="en-US" altLang="ja-JP" sz="3200">
              <a:latin typeface="HGS創英角ｺﾞｼｯｸUB" panose="020B0900000000000000" pitchFamily="50" charset="-128"/>
              <a:ea typeface="HGS創英角ｺﾞｼｯｸUB" panose="020B0900000000000000" pitchFamily="50" charset="-128"/>
            </a:endParaRPr>
          </a:p>
          <a:p>
            <a:endParaRPr lang="en-US" altLang="ja-JP">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・書籍の情報はある程度の信頼性がある</a:t>
            </a:r>
            <a:endParaRPr lang="en-US" altLang="ja-JP" sz="3200">
              <a:latin typeface="HGS創英角ｺﾞｼｯｸUB" panose="020B0900000000000000" pitchFamily="50" charset="-128"/>
              <a:ea typeface="HGS創英角ｺﾞｼｯｸUB" panose="020B0900000000000000" pitchFamily="50" charset="-128"/>
            </a:endParaRPr>
          </a:p>
          <a:p>
            <a:r>
              <a:rPr lang="ja-JP" altLang="en-US" sz="3200">
                <a:latin typeface="HGS創英角ｺﾞｼｯｸUB" panose="020B0900000000000000" pitchFamily="50" charset="-128"/>
                <a:ea typeface="HGS創英角ｺﾞｼｯｸUB" panose="020B0900000000000000" pitchFamily="50" charset="-128"/>
              </a:rPr>
              <a:t>　 書籍はその分野において信頼を得ている人しか出版できない</a:t>
            </a:r>
            <a:endParaRPr lang="en-US" altLang="ja-JP" sz="3200">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1269574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1FCDB4-0E9A-01F5-D3EC-65B3DAFE94DD}"/>
              </a:ext>
            </a:extLst>
          </p:cNvPr>
          <p:cNvSpPr>
            <a:spLocks noGrp="1"/>
          </p:cNvSpPr>
          <p:nvPr>
            <p:ph type="title"/>
          </p:nvPr>
        </p:nvSpPr>
        <p:spPr/>
        <p:txBody>
          <a:bodyPr>
            <a:normAutofit/>
          </a:bodyPr>
          <a:lstStyle/>
          <a:p>
            <a:r>
              <a:rPr kumimoji="1" lang="ja-JP" altLang="en-US" sz="4800" dirty="0">
                <a:solidFill>
                  <a:srgbClr val="0070C0"/>
                </a:solidFill>
              </a:rPr>
              <a:t>仮説とは何か</a:t>
            </a:r>
          </a:p>
        </p:txBody>
      </p:sp>
      <p:sp>
        <p:nvSpPr>
          <p:cNvPr id="3" name="コンテンツ プレースホルダー 2">
            <a:extLst>
              <a:ext uri="{FF2B5EF4-FFF2-40B4-BE49-F238E27FC236}">
                <a16:creationId xmlns:a16="http://schemas.microsoft.com/office/drawing/2014/main" id="{C5D9B134-33F8-F1F0-6AE6-0B17E00470E6}"/>
              </a:ext>
            </a:extLst>
          </p:cNvPr>
          <p:cNvSpPr>
            <a:spLocks noGrp="1"/>
          </p:cNvSpPr>
          <p:nvPr>
            <p:ph idx="1"/>
          </p:nvPr>
        </p:nvSpPr>
        <p:spPr>
          <a:xfrm>
            <a:off x="838200" y="1825625"/>
            <a:ext cx="11021568" cy="4667250"/>
          </a:xfrm>
        </p:spPr>
        <p:txBody>
          <a:bodyPr/>
          <a:lstStyle/>
          <a:p>
            <a:pPr marL="0" indent="0" eaLnBrk="0" fontAlgn="base" hangingPunct="0">
              <a:lnSpc>
                <a:spcPct val="100000"/>
              </a:lnSpc>
              <a:spcBef>
                <a:spcPct val="0"/>
              </a:spcBef>
              <a:spcAft>
                <a:spcPct val="0"/>
              </a:spcAft>
              <a:buNone/>
            </a:pPr>
            <a:r>
              <a:rPr kumimoji="0" lang="ja-JP" altLang="ja-JP" sz="3600" i="0" u="none" strike="noStrike" cap="none" normalizeH="0" baseline="0" dirty="0">
                <a:ln>
                  <a:noFill/>
                </a:ln>
                <a:effectLst/>
                <a:latin typeface="HGSSoeiKakugothicUB"/>
                <a:ea typeface="HGSSoeiKakugothicUB"/>
              </a:rPr>
              <a:t>取り組む問題に対する「解答の予測</a:t>
            </a:r>
            <a:r>
              <a:rPr kumimoji="0" lang="ja-JP" altLang="ja-JP" sz="3600" dirty="0">
                <a:latin typeface="HGSSoeiKakugothicUB"/>
                <a:ea typeface="HGSSoeiKakugothicUB"/>
              </a:rPr>
              <a:t>」</a:t>
            </a:r>
            <a:endParaRPr lang="ja-JP" altLang="ja-JP" sz="3600" i="0" u="none" strike="noStrike" cap="none" normalizeH="0" baseline="0" dirty="0">
              <a:ln>
                <a:noFill/>
              </a:ln>
              <a:effectLst/>
              <a:latin typeface="HGSSoeiKakugothicUB"/>
              <a:ea typeface="HGSSoeiKakugothicUB"/>
            </a:endParaRPr>
          </a:p>
          <a:p>
            <a:pPr marL="0" indent="0" algn="ctr" eaLnBrk="0" fontAlgn="base" hangingPunct="0">
              <a:lnSpc>
                <a:spcPct val="100000"/>
              </a:lnSpc>
              <a:spcBef>
                <a:spcPct val="0"/>
              </a:spcBef>
              <a:spcAft>
                <a:spcPct val="0"/>
              </a:spcAft>
              <a:buNone/>
            </a:pPr>
            <a:endParaRPr kumimoji="0" lang="en-US" altLang="ja-JP" sz="2000" b="0" i="0" u="none" strike="noStrike" cap="none" normalizeH="0" baseline="0" dirty="0">
              <a:ln>
                <a:noFill/>
              </a:ln>
              <a:effectLst/>
              <a:latin typeface="HGSSoeiKakugothicUB"/>
              <a:ea typeface="HGSSoeiKakugothicUB"/>
            </a:endParaRPr>
          </a:p>
          <a:p>
            <a:pPr marL="0" indent="0" algn="ctr" eaLnBrk="0" fontAlgn="base" hangingPunct="0">
              <a:lnSpc>
                <a:spcPct val="100000"/>
              </a:lnSpc>
              <a:spcBef>
                <a:spcPct val="0"/>
              </a:spcBef>
              <a:spcAft>
                <a:spcPct val="0"/>
              </a:spcAft>
              <a:buNone/>
            </a:pPr>
            <a:r>
              <a:rPr kumimoji="0" lang="ja-JP" altLang="ja-JP" sz="3200" b="0" i="0" u="none" strike="noStrike" cap="none" normalizeH="0" baseline="0" dirty="0">
                <a:ln>
                  <a:noFill/>
                </a:ln>
                <a:effectLst/>
                <a:latin typeface="HGSSoeiKakugothicUB"/>
                <a:ea typeface="HGSSoeiKakugothicUB"/>
              </a:rPr>
              <a:t>単なる「思いつき」ではない</a:t>
            </a:r>
            <a:endParaRPr lang="en-US" altLang="ja-JP" sz="3200" dirty="0">
              <a:latin typeface="HGSSoeiKakugothicUB"/>
              <a:ea typeface="HGSSoeiKakugothicUB"/>
            </a:endParaRPr>
          </a:p>
          <a:p>
            <a:pPr marL="0" indent="0" algn="ctr" eaLnBrk="0" fontAlgn="base" hangingPunct="0">
              <a:lnSpc>
                <a:spcPct val="100000"/>
              </a:lnSpc>
              <a:spcBef>
                <a:spcPct val="0"/>
              </a:spcBef>
              <a:spcAft>
                <a:spcPct val="0"/>
              </a:spcAft>
              <a:buNone/>
            </a:pPr>
            <a:r>
              <a:rPr kumimoji="0" lang="ja-JP" altLang="en-US" sz="3200" b="0" i="0" u="none" strike="noStrike" cap="none" normalizeH="0" baseline="0" dirty="0">
                <a:ln>
                  <a:noFill/>
                </a:ln>
                <a:effectLst/>
                <a:latin typeface="HGSSoeiKakugothicUB"/>
                <a:ea typeface="HGSSoeiKakugothicUB"/>
              </a:rPr>
              <a:t>　</a:t>
            </a:r>
            <a:endParaRPr lang="ja-JP" altLang="en-US" sz="3200" dirty="0">
              <a:latin typeface="HGSSoeiKakugothicUB"/>
              <a:ea typeface="HGSSoeiKakugothicUB"/>
            </a:endParaRPr>
          </a:p>
          <a:p>
            <a:pPr marL="0" indent="0" algn="ctr">
              <a:lnSpc>
                <a:spcPct val="100000"/>
              </a:lnSpc>
              <a:spcBef>
                <a:spcPct val="0"/>
              </a:spcBef>
              <a:spcAft>
                <a:spcPct val="0"/>
              </a:spcAft>
              <a:buNone/>
            </a:pPr>
            <a:r>
              <a:rPr kumimoji="0" lang="ja-JP" altLang="ja-JP" sz="3200" dirty="0">
                <a:latin typeface="HGSSoeiKakugothicUB"/>
                <a:ea typeface="HGSSoeiKakugothicUB"/>
              </a:rPr>
              <a:t>　後</a:t>
            </a:r>
            <a:r>
              <a:rPr kumimoji="0" lang="ja-JP" altLang="ja-JP" sz="3200" b="0" i="0" u="none" strike="noStrike" cap="none" normalizeH="0" baseline="0" dirty="0">
                <a:ln>
                  <a:noFill/>
                </a:ln>
                <a:effectLst/>
                <a:latin typeface="HGSSoeiKakugothicUB"/>
                <a:ea typeface="HGSSoeiKakugothicUB"/>
              </a:rPr>
              <a:t>でデータによって検証できる「根拠ある予測」である</a:t>
            </a:r>
            <a:endParaRPr lang="ja-JP" altLang="en-US" sz="3200" i="0" u="none" strike="noStrike" cap="none" normalizeH="0" baseline="0" dirty="0">
              <a:ln>
                <a:noFill/>
              </a:ln>
              <a:effectLst/>
              <a:latin typeface="HGSSoeiKakugothicUB"/>
              <a:ea typeface="HGSSoeiKakugothicUB"/>
            </a:endParaRPr>
          </a:p>
          <a:p>
            <a:pPr marL="0" indent="0" algn="ctr" eaLnBrk="0" fontAlgn="base" hangingPunct="0">
              <a:lnSpc>
                <a:spcPct val="100000"/>
              </a:lnSpc>
              <a:spcBef>
                <a:spcPct val="0"/>
              </a:spcBef>
              <a:spcAft>
                <a:spcPct val="0"/>
              </a:spcAft>
              <a:buNone/>
            </a:pPr>
            <a:r>
              <a:rPr kumimoji="0" lang="ja-JP" altLang="en-US" sz="3200" b="0" i="0" u="none" strike="noStrike" cap="none" normalizeH="0" baseline="0" dirty="0">
                <a:ln>
                  <a:noFill/>
                </a:ln>
                <a:effectLst/>
                <a:latin typeface="HGSSoeiKakugothicUB"/>
                <a:ea typeface="HGSSoeiKakugothicUB"/>
              </a:rPr>
              <a:t>　</a:t>
            </a:r>
            <a:endParaRPr lang="ja-JP" altLang="ja-JP" sz="3200" dirty="0">
              <a:latin typeface="HGSSoeiKakugothicUB"/>
              <a:ea typeface="HGSSoeiKakugothicUB"/>
            </a:endParaRPr>
          </a:p>
          <a:p>
            <a:pPr marL="0" indent="0" algn="ctr">
              <a:lnSpc>
                <a:spcPct val="100000"/>
              </a:lnSpc>
              <a:spcBef>
                <a:spcPct val="0"/>
              </a:spcBef>
              <a:spcAft>
                <a:spcPct val="0"/>
              </a:spcAft>
              <a:buNone/>
            </a:pPr>
            <a:r>
              <a:rPr kumimoji="0" lang="ja-JP" altLang="ja-JP" sz="3200" dirty="0">
                <a:latin typeface="HGSSoeiKakugothicUB"/>
                <a:ea typeface="HGSSoeiKakugothicUB"/>
              </a:rPr>
              <a:t>　</a:t>
            </a:r>
            <a:r>
              <a:rPr kumimoji="0" lang="ja-JP" altLang="ja-JP" sz="3200" b="0" i="0" u="none" strike="noStrike" cap="none" normalizeH="0" baseline="0" dirty="0">
                <a:ln>
                  <a:noFill/>
                </a:ln>
                <a:effectLst/>
                <a:latin typeface="HGSSoeiKakugothicUB"/>
                <a:ea typeface="HGSSoeiKakugothicUB"/>
              </a:rPr>
              <a:t>問題には必ず解答がある ⇒ だから仮説も立てられる</a:t>
            </a:r>
            <a:endParaRPr lang="ja-JP" altLang="ja-JP" sz="3200" b="0" i="0" u="none" strike="noStrike" cap="none" normalizeH="0" baseline="0" dirty="0">
              <a:ln>
                <a:noFill/>
              </a:ln>
              <a:effectLst/>
              <a:latin typeface="HGSSoeiKakugothicUB"/>
              <a:ea typeface="HGSSoeiKakugothicUB"/>
            </a:endParaRPr>
          </a:p>
          <a:p>
            <a:endParaRPr kumimoji="1" lang="ja-JP" altLang="en-US" dirty="0"/>
          </a:p>
        </p:txBody>
      </p:sp>
      <p:sp>
        <p:nvSpPr>
          <p:cNvPr id="4" name="スライド番号プレースホルダー 3">
            <a:extLst>
              <a:ext uri="{FF2B5EF4-FFF2-40B4-BE49-F238E27FC236}">
                <a16:creationId xmlns:a16="http://schemas.microsoft.com/office/drawing/2014/main" id="{CDD292DE-B0AF-54D0-DE35-7443A515D3E3}"/>
              </a:ext>
            </a:extLst>
          </p:cNvPr>
          <p:cNvSpPr>
            <a:spLocks noGrp="1"/>
          </p:cNvSpPr>
          <p:nvPr>
            <p:ph type="sldNum" sz="quarter" idx="12"/>
          </p:nvPr>
        </p:nvSpPr>
        <p:spPr/>
        <p:txBody>
          <a:bodyPr/>
          <a:lstStyle/>
          <a:p>
            <a:fld id="{FEF2A477-D289-406F-BE62-F4222DFC4C4D}" type="slidenum">
              <a:rPr kumimoji="1" lang="ja-JP" altLang="en-US" smtClean="0"/>
              <a:t>29</a:t>
            </a:fld>
            <a:endParaRPr kumimoji="1" lang="ja-JP" altLang="en-US"/>
          </a:p>
        </p:txBody>
      </p:sp>
    </p:spTree>
    <p:extLst>
      <p:ext uri="{BB962C8B-B14F-4D97-AF65-F5344CB8AC3E}">
        <p14:creationId xmlns:p14="http://schemas.microsoft.com/office/powerpoint/2010/main" val="177599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2E34D9-EFDE-3964-77A5-248C12786CF4}"/>
              </a:ext>
            </a:extLst>
          </p:cNvPr>
          <p:cNvSpPr>
            <a:spLocks noGrp="1"/>
          </p:cNvSpPr>
          <p:nvPr>
            <p:ph type="title"/>
          </p:nvPr>
        </p:nvSpPr>
        <p:spPr/>
        <p:txBody>
          <a:bodyPr>
            <a:normAutofit/>
          </a:bodyPr>
          <a:lstStyle/>
          <a:p>
            <a:r>
              <a:rPr kumimoji="1" lang="ja-JP" altLang="en-US" dirty="0"/>
              <a:t>仮説の具体例</a:t>
            </a:r>
            <a:endParaRPr lang="ja-JP" altLang="en-US" dirty="0"/>
          </a:p>
        </p:txBody>
      </p:sp>
      <p:sp>
        <p:nvSpPr>
          <p:cNvPr id="3" name="コンテンツ プレースホルダー 2">
            <a:extLst>
              <a:ext uri="{FF2B5EF4-FFF2-40B4-BE49-F238E27FC236}">
                <a16:creationId xmlns:a16="http://schemas.microsoft.com/office/drawing/2014/main" id="{3205FD63-CF83-F27B-CC96-1DB527CFA576}"/>
              </a:ext>
            </a:extLst>
          </p:cNvPr>
          <p:cNvSpPr>
            <a:spLocks noGrp="1"/>
          </p:cNvSpPr>
          <p:nvPr>
            <p:ph idx="1"/>
          </p:nvPr>
        </p:nvSpPr>
        <p:spPr>
          <a:xfrm>
            <a:off x="838200" y="1825625"/>
            <a:ext cx="11353800" cy="3633344"/>
          </a:xfrm>
        </p:spPr>
        <p:txBody>
          <a:bodyPr vert="horz" lIns="91440" tIns="45720" rIns="91440" bIns="45720" rtlCol="0" anchor="t">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ja-JP" altLang="ja-JP" sz="3200" i="0" u="none" strike="noStrike" cap="none" normalizeH="0" baseline="0" dirty="0">
                <a:ln>
                  <a:noFill/>
                </a:ln>
                <a:effectLst/>
                <a:latin typeface="HGSSoeiKakugothicUB"/>
                <a:ea typeface="HGSSoeiKakugothicUB"/>
              </a:rPr>
              <a:t>問題</a:t>
            </a:r>
            <a:endParaRPr lang="ja-JP" altLang="ja-JP" sz="320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effectLst/>
                <a:latin typeface="HGSSoeiKakugothicUB"/>
                <a:ea typeface="HGSSoeiKakugothicUB"/>
              </a:rPr>
              <a:t>　</a:t>
            </a:r>
            <a:r>
              <a:rPr kumimoji="0" lang="ja-JP" altLang="ja-JP" sz="3200" b="0" i="0" u="none" strike="noStrike" cap="none" normalizeH="0" baseline="0" dirty="0">
                <a:ln>
                  <a:noFill/>
                </a:ln>
                <a:effectLst/>
                <a:latin typeface="HGSSoeiKakugothicUB"/>
                <a:ea typeface="HGSSoeiKakugothicUB"/>
              </a:rPr>
              <a:t>なぜ韮崎高校は甲府の中学からの進学率が低いのか？</a:t>
            </a:r>
            <a:endParaRPr lang="ja-JP" altLang="ja-JP" sz="3200" b="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endParaRPr lang="en-US" altLang="ja-JP" sz="200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ja-JP" sz="3200" i="0" u="none" strike="noStrike" cap="none" normalizeH="0" baseline="0" dirty="0">
                <a:ln>
                  <a:noFill/>
                </a:ln>
                <a:effectLst/>
                <a:latin typeface="HGSSoeiKakugothicUB"/>
                <a:ea typeface="HGSSoeiKakugothicUB"/>
              </a:rPr>
              <a:t>仮説（解答の予測）の例</a:t>
            </a:r>
            <a:endParaRPr lang="ja-JP" altLang="ja-JP" sz="320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effectLst/>
                <a:latin typeface="HGSSoeiKakugothicUB"/>
                <a:ea typeface="HGSSoeiKakugothicUB"/>
              </a:rPr>
              <a:t>　１．</a:t>
            </a:r>
            <a:r>
              <a:rPr kumimoji="0" lang="ja-JP" altLang="ja-JP" sz="3200" b="0" i="0" u="none" strike="noStrike" cap="none" normalizeH="0" baseline="0" dirty="0">
                <a:ln>
                  <a:noFill/>
                </a:ln>
                <a:effectLst/>
                <a:latin typeface="HGSSoeiKakugothicUB"/>
                <a:ea typeface="HGSSoeiKakugothicUB"/>
              </a:rPr>
              <a:t>通学時間が長く、負担が大きいから</a:t>
            </a:r>
            <a:endParaRPr lang="ja-JP" altLang="ja-JP" sz="3200" b="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effectLst/>
                <a:latin typeface="HGSSoeiKakugothicUB"/>
                <a:ea typeface="HGSSoeiKakugothicUB"/>
              </a:rPr>
              <a:t>　２．</a:t>
            </a:r>
            <a:r>
              <a:rPr kumimoji="0" lang="ja-JP" altLang="ja-JP" sz="3200" b="0" i="0" u="none" strike="noStrike" cap="none" normalizeH="0" baseline="0" dirty="0">
                <a:ln>
                  <a:noFill/>
                </a:ln>
                <a:effectLst/>
                <a:latin typeface="HGSSoeiKakugothicUB"/>
                <a:ea typeface="HGSSoeiKakugothicUB"/>
              </a:rPr>
              <a:t>甲府市内には競合する進学校が多いから</a:t>
            </a:r>
            <a:endParaRPr lang="ja-JP" altLang="ja-JP" sz="3200" b="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effectLst/>
                <a:latin typeface="HGSSoeiKakugothicUB"/>
                <a:ea typeface="HGSSoeiKakugothicUB"/>
              </a:rPr>
              <a:t>　３．</a:t>
            </a:r>
            <a:r>
              <a:rPr kumimoji="0" lang="ja-JP" altLang="ja-JP" sz="3200" b="0" i="0" u="none" strike="noStrike" cap="none" normalizeH="0" baseline="0" dirty="0">
                <a:ln>
                  <a:noFill/>
                </a:ln>
                <a:effectLst/>
                <a:latin typeface="HGSSoeiKakugothicUB"/>
                <a:ea typeface="HGSSoeiKakugothicUB"/>
              </a:rPr>
              <a:t>中学校の進路指導が地元（甲府）志向だから</a:t>
            </a:r>
            <a:endParaRPr lang="ja-JP" altLang="ja-JP" sz="3200" b="0" i="0" u="none" strike="noStrike" cap="none" normalizeH="0" baseline="0" dirty="0">
              <a:ln>
                <a:noFill/>
              </a:ln>
              <a:effectLst/>
              <a:latin typeface="HGSSoeiKakugothicUB"/>
              <a:ea typeface="HGSSoeiKakugothicUB"/>
            </a:endParaRPr>
          </a:p>
        </p:txBody>
      </p:sp>
      <p:sp>
        <p:nvSpPr>
          <p:cNvPr id="4" name="スライド番号プレースホルダー 3">
            <a:extLst>
              <a:ext uri="{FF2B5EF4-FFF2-40B4-BE49-F238E27FC236}">
                <a16:creationId xmlns:a16="http://schemas.microsoft.com/office/drawing/2014/main" id="{E252837D-A21B-32C3-A582-1B213E2D2826}"/>
              </a:ext>
            </a:extLst>
          </p:cNvPr>
          <p:cNvSpPr>
            <a:spLocks noGrp="1"/>
          </p:cNvSpPr>
          <p:nvPr>
            <p:ph type="sldNum" sz="quarter" idx="12"/>
          </p:nvPr>
        </p:nvSpPr>
        <p:spPr/>
        <p:txBody>
          <a:bodyPr/>
          <a:lstStyle/>
          <a:p>
            <a:fld id="{FEF2A477-D289-406F-BE62-F4222DFC4C4D}" type="slidenum">
              <a:rPr kumimoji="1" lang="ja-JP" altLang="en-US" smtClean="0"/>
              <a:t>30</a:t>
            </a:fld>
            <a:endParaRPr kumimoji="1" lang="ja-JP" altLang="en-US"/>
          </a:p>
        </p:txBody>
      </p:sp>
      <p:sp>
        <p:nvSpPr>
          <p:cNvPr id="6" name="テキスト ボックス 5">
            <a:extLst>
              <a:ext uri="{FF2B5EF4-FFF2-40B4-BE49-F238E27FC236}">
                <a16:creationId xmlns:a16="http://schemas.microsoft.com/office/drawing/2014/main" id="{0AB3F36C-71A1-DB37-79E0-162E6E9E033C}"/>
              </a:ext>
            </a:extLst>
          </p:cNvPr>
          <p:cNvSpPr txBox="1"/>
          <p:nvPr/>
        </p:nvSpPr>
        <p:spPr>
          <a:xfrm>
            <a:off x="719328" y="5458969"/>
            <a:ext cx="10753344"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ja-JP" altLang="ja-JP" sz="3600" b="0" i="0" u="none" strike="noStrike" cap="none" normalizeH="0" baseline="0" dirty="0">
                <a:ln>
                  <a:noFill/>
                </a:ln>
                <a:effectLst/>
                <a:latin typeface="HGSSoeiKakugothicUB"/>
                <a:ea typeface="HGSSoeiKakugothicUB"/>
              </a:rPr>
              <a:t>これらは全て、アンケートや地図データで</a:t>
            </a:r>
            <a:r>
              <a:rPr kumimoji="0" lang="ja-JP" altLang="ja-JP" sz="3600" i="0" u="none" strike="noStrike" cap="none" normalizeH="0" baseline="0" dirty="0">
                <a:ln>
                  <a:noFill/>
                </a:ln>
                <a:effectLst/>
                <a:latin typeface="HGSSoeiKakugothicUB"/>
                <a:ea typeface="HGSSoeiKakugothicUB"/>
              </a:rPr>
              <a:t>検証可能</a:t>
            </a:r>
            <a:endParaRPr lang="ja-JP" altLang="ja-JP" sz="3600" i="0" u="none" strike="noStrike" cap="none" normalizeH="0" baseline="0" dirty="0">
              <a:ln>
                <a:noFill/>
              </a:ln>
              <a:effectLst/>
              <a:latin typeface="HGSSoeiKakugothicUB"/>
              <a:ea typeface="HGSSoeiKakugothicUB"/>
            </a:endParaRPr>
          </a:p>
        </p:txBody>
      </p:sp>
    </p:spTree>
    <p:extLst>
      <p:ext uri="{BB962C8B-B14F-4D97-AF65-F5344CB8AC3E}">
        <p14:creationId xmlns:p14="http://schemas.microsoft.com/office/powerpoint/2010/main" val="3162436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B83B2C-4876-F74A-29F3-F5EBE1AFE61A}"/>
              </a:ext>
            </a:extLst>
          </p:cNvPr>
          <p:cNvSpPr>
            <a:spLocks noGrp="1"/>
          </p:cNvSpPr>
          <p:nvPr>
            <p:ph type="title"/>
          </p:nvPr>
        </p:nvSpPr>
        <p:spPr/>
        <p:txBody>
          <a:bodyPr>
            <a:normAutofit/>
          </a:bodyPr>
          <a:lstStyle/>
          <a:p>
            <a:r>
              <a:rPr kumimoji="1" lang="ja-JP" altLang="en-US" dirty="0"/>
              <a:t>仮説を立てる目的</a:t>
            </a:r>
          </a:p>
        </p:txBody>
      </p:sp>
      <p:sp>
        <p:nvSpPr>
          <p:cNvPr id="3" name="コンテンツ プレースホルダー 2">
            <a:extLst>
              <a:ext uri="{FF2B5EF4-FFF2-40B4-BE49-F238E27FC236}">
                <a16:creationId xmlns:a16="http://schemas.microsoft.com/office/drawing/2014/main" id="{6B98FCB1-CD97-8F5D-0E3C-356AC9F25925}"/>
              </a:ext>
            </a:extLst>
          </p:cNvPr>
          <p:cNvSpPr>
            <a:spLocks noGrp="1"/>
          </p:cNvSpPr>
          <p:nvPr>
            <p:ph idx="1"/>
          </p:nvPr>
        </p:nvSpPr>
        <p:spPr>
          <a:xfrm>
            <a:off x="838200" y="1825625"/>
            <a:ext cx="11353800" cy="3569336"/>
          </a:xfrm>
        </p:spPr>
        <p:txBody>
          <a:bodyPr vert="horz" lIns="91440" tIns="45720" rIns="91440" bIns="45720" rtlCol="0" anchor="t">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ja-JP" altLang="ja-JP" sz="3600" b="0" i="0" u="none" strike="noStrike" cap="none" normalizeH="0" baseline="0" dirty="0">
                <a:ln>
                  <a:noFill/>
                </a:ln>
                <a:effectLst/>
                <a:latin typeface="HGSSoeiKakugothicUB"/>
                <a:ea typeface="HGSSoeiKakugothicUB"/>
              </a:rPr>
              <a:t>結論を支える「最善のデータ・事実」を得るため</a:t>
            </a:r>
            <a:endParaRPr lang="ja-JP" altLang="ja-JP" sz="3600" b="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endParaRPr lang="en-US" altLang="ja-JP" sz="200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ja-JP" sz="3200" i="0" u="none" strike="noStrike" cap="none" normalizeH="0" baseline="0" dirty="0">
                <a:ln>
                  <a:noFill/>
                </a:ln>
                <a:effectLst/>
                <a:latin typeface="HGSSoeiKakugothicUB"/>
                <a:ea typeface="HGSSoeiKakugothicUB"/>
              </a:rPr>
              <a:t>仮説がない場合</a:t>
            </a:r>
            <a:endParaRPr lang="ja-JP" altLang="ja-JP" sz="320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effectLst/>
                <a:latin typeface="HGSSoeiKakugothicUB"/>
                <a:ea typeface="HGSSoeiKakugothicUB"/>
              </a:rPr>
              <a:t>　</a:t>
            </a:r>
            <a:r>
              <a:rPr kumimoji="0" lang="ja-JP" altLang="ja-JP" sz="3200" b="0" i="0" u="none" strike="noStrike" cap="none" normalizeH="0" baseline="0" dirty="0">
                <a:ln>
                  <a:noFill/>
                </a:ln>
                <a:effectLst/>
                <a:latin typeface="HGSSoeiKakugothicUB"/>
                <a:ea typeface="HGSSoeiKakugothicUB"/>
              </a:rPr>
              <a:t>思いつきでデータを集めてしまう（闇雲な調査）</a:t>
            </a:r>
            <a:endParaRPr lang="ja-JP" altLang="ja-JP" sz="3200" b="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endParaRPr lang="en-US" altLang="ja-JP" sz="2000" i="0" u="none" strike="noStrike" cap="none" normalizeH="0" baseline="0" dirty="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ja-JP" sz="3200" i="0" u="none" strike="noStrike" cap="none" normalizeH="0" baseline="0" dirty="0">
                <a:ln>
                  <a:noFill/>
                </a:ln>
                <a:effectLst/>
                <a:latin typeface="HGSSoeiKakugothicUB"/>
                <a:ea typeface="HGSSoeiKakugothicUB"/>
              </a:rPr>
              <a:t>仮説がある場合</a:t>
            </a:r>
            <a:endParaRPr lang="ja-JP" altLang="ja-JP" sz="3200" i="0" u="none" strike="noStrike" cap="none" normalizeH="0" baseline="0" dirty="0">
              <a:ln>
                <a:noFill/>
              </a:ln>
              <a:effectLst/>
              <a:latin typeface="HGSSoeiKakugothicUB"/>
              <a:ea typeface="HGSSoeiKakugothicUB"/>
            </a:endParaRPr>
          </a:p>
          <a:p>
            <a:pPr marL="0" indent="0" eaLnBrk="0" fontAlgn="base" hangingPunct="0">
              <a:lnSpc>
                <a:spcPct val="100000"/>
              </a:lnSpc>
              <a:spcBef>
                <a:spcPct val="0"/>
              </a:spcBef>
              <a:spcAft>
                <a:spcPct val="0"/>
              </a:spcAft>
              <a:buNone/>
            </a:pPr>
            <a:r>
              <a:rPr kumimoji="0" lang="ja-JP" altLang="en-US" sz="3200" b="0" i="0" u="none" strike="noStrike" cap="none" normalizeH="0" baseline="0" dirty="0">
                <a:ln>
                  <a:noFill/>
                </a:ln>
                <a:effectLst/>
                <a:latin typeface="HGSSoeiKakugothicUB"/>
                <a:ea typeface="HGSSoeiKakugothicUB"/>
              </a:rPr>
              <a:t>　</a:t>
            </a:r>
            <a:r>
              <a:rPr kumimoji="0" lang="ja-JP" altLang="ja-JP" sz="3200" b="0" i="0" u="none" strike="noStrike" cap="none" normalizeH="0" baseline="0" dirty="0">
                <a:ln>
                  <a:noFill/>
                </a:ln>
                <a:effectLst/>
                <a:latin typeface="HGSSoeiKakugothicUB"/>
                <a:ea typeface="HGSSoeiKakugothicUB"/>
              </a:rPr>
              <a:t>「結論を証明するために必要なデータ」が明確になる</a:t>
            </a:r>
            <a:endParaRPr kumimoji="0" lang="en-US" altLang="ja-JP" sz="3200" b="0" i="0" u="none" strike="noStrike" cap="none" normalizeH="0" baseline="0" dirty="0">
              <a:ln>
                <a:noFill/>
              </a:ln>
              <a:effectLst/>
              <a:latin typeface="HGSSoeiKakugothicUB"/>
              <a:ea typeface="HGSSoeiKakugothicUB"/>
            </a:endParaRPr>
          </a:p>
        </p:txBody>
      </p:sp>
      <p:sp>
        <p:nvSpPr>
          <p:cNvPr id="4" name="スライド番号プレースホルダー 3">
            <a:extLst>
              <a:ext uri="{FF2B5EF4-FFF2-40B4-BE49-F238E27FC236}">
                <a16:creationId xmlns:a16="http://schemas.microsoft.com/office/drawing/2014/main" id="{2EE69435-FF04-FFC7-5735-73024D208E55}"/>
              </a:ext>
            </a:extLst>
          </p:cNvPr>
          <p:cNvSpPr>
            <a:spLocks noGrp="1"/>
          </p:cNvSpPr>
          <p:nvPr>
            <p:ph type="sldNum" sz="quarter" idx="12"/>
          </p:nvPr>
        </p:nvSpPr>
        <p:spPr/>
        <p:txBody>
          <a:bodyPr/>
          <a:lstStyle/>
          <a:p>
            <a:fld id="{FEF2A477-D289-406F-BE62-F4222DFC4C4D}" type="slidenum">
              <a:rPr kumimoji="1" lang="ja-JP" altLang="en-US" smtClean="0"/>
              <a:t>31</a:t>
            </a:fld>
            <a:endParaRPr kumimoji="1" lang="ja-JP" altLang="en-US"/>
          </a:p>
        </p:txBody>
      </p:sp>
      <p:sp>
        <p:nvSpPr>
          <p:cNvPr id="6" name="テキスト ボックス 5">
            <a:extLst>
              <a:ext uri="{FF2B5EF4-FFF2-40B4-BE49-F238E27FC236}">
                <a16:creationId xmlns:a16="http://schemas.microsoft.com/office/drawing/2014/main" id="{3A0709D7-ED4B-2B8B-0FEC-C8C9F2572ED0}"/>
              </a:ext>
            </a:extLst>
          </p:cNvPr>
          <p:cNvSpPr txBox="1"/>
          <p:nvPr/>
        </p:nvSpPr>
        <p:spPr>
          <a:xfrm>
            <a:off x="1840611" y="5394961"/>
            <a:ext cx="8510778" cy="646331"/>
          </a:xfrm>
          <a:prstGeom prst="rect">
            <a:avLst/>
          </a:prstGeom>
          <a:noFill/>
        </p:spPr>
        <p:txBody>
          <a:bodyPr wrap="square">
            <a:spAutoFit/>
          </a:bodyPr>
          <a:lstStyle/>
          <a:p>
            <a:pPr marL="0" marR="0" lvl="0" indent="0" algn="ctr" defTabSz="914400">
              <a:lnSpc>
                <a:spcPct val="100000"/>
              </a:lnSpc>
              <a:spcBef>
                <a:spcPct val="0"/>
              </a:spcBef>
              <a:spcAft>
                <a:spcPct val="0"/>
              </a:spcAft>
              <a:buClrTx/>
              <a:buSzTx/>
              <a:buNone/>
              <a:tabLst/>
            </a:pPr>
            <a:r>
              <a:rPr kumimoji="0" lang="ja-JP" altLang="ja-JP" sz="3600" b="0" i="0" u="none" strike="noStrike" cap="none" normalizeH="0" baseline="0" dirty="0">
                <a:ln>
                  <a:noFill/>
                </a:ln>
                <a:solidFill>
                  <a:srgbClr val="FF0000"/>
                </a:solidFill>
                <a:effectLst/>
                <a:latin typeface="HGSSoeiKakugothicUB"/>
                <a:ea typeface="HGSSoeiKakugothicUB"/>
              </a:rPr>
              <a:t>無駄のない研究計画が立てられる</a:t>
            </a:r>
            <a:endParaRPr lang="ja-JP" altLang="ja-JP" sz="3600" b="0" i="0" u="none" strike="noStrike" cap="none" normalizeH="0" baseline="0" dirty="0">
              <a:ln>
                <a:noFill/>
              </a:ln>
              <a:solidFill>
                <a:srgbClr val="FF0000"/>
              </a:solidFill>
              <a:effectLst/>
              <a:latin typeface="HGSSoeiKakugothicUB"/>
              <a:ea typeface="HGSSoeiKakugothicUB"/>
            </a:endParaRPr>
          </a:p>
        </p:txBody>
      </p:sp>
    </p:spTree>
    <p:extLst>
      <p:ext uri="{BB962C8B-B14F-4D97-AF65-F5344CB8AC3E}">
        <p14:creationId xmlns:p14="http://schemas.microsoft.com/office/powerpoint/2010/main" val="337857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E4B2E7-349D-7C57-65E1-2053CC2B38D1}"/>
              </a:ext>
            </a:extLst>
          </p:cNvPr>
          <p:cNvSpPr>
            <a:spLocks noGrp="1"/>
          </p:cNvSpPr>
          <p:nvPr>
            <p:ph type="title"/>
          </p:nvPr>
        </p:nvSpPr>
        <p:spPr/>
        <p:txBody>
          <a:bodyPr>
            <a:normAutofit/>
          </a:bodyPr>
          <a:lstStyle/>
          <a:p>
            <a:r>
              <a:rPr kumimoji="1" lang="ja-JP" altLang="en-US" dirty="0"/>
              <a:t>仮説を立てる正しい順番</a:t>
            </a:r>
          </a:p>
        </p:txBody>
      </p:sp>
      <p:sp>
        <p:nvSpPr>
          <p:cNvPr id="3" name="コンテンツ プレースホルダー 2">
            <a:extLst>
              <a:ext uri="{FF2B5EF4-FFF2-40B4-BE49-F238E27FC236}">
                <a16:creationId xmlns:a16="http://schemas.microsoft.com/office/drawing/2014/main" id="{0BF5EFD4-9597-E60D-D979-6D12B21462E7}"/>
              </a:ext>
            </a:extLst>
          </p:cNvPr>
          <p:cNvSpPr>
            <a:spLocks noGrp="1"/>
          </p:cNvSpPr>
          <p:nvPr>
            <p:ph idx="1"/>
          </p:nvPr>
        </p:nvSpPr>
        <p:spPr>
          <a:xfrm>
            <a:off x="838200" y="1825624"/>
            <a:ext cx="11353800" cy="5032375"/>
          </a:xfrm>
        </p:spPr>
        <p:txBody>
          <a:bodyPr vert="horz" lIns="91440" tIns="45720" rIns="91440" bIns="45720" rtlCol="0" anchor="t">
            <a:normAutofit lnSpcReduction="10000"/>
          </a:bodyPr>
          <a:lstStyle/>
          <a:p>
            <a:pPr marL="0" marR="0" lvl="0" indent="0" algn="l" defTabSz="914400" rtl="0" eaLnBrk="0" fontAlgn="base" latinLnBrk="0" hangingPunct="0">
              <a:lnSpc>
                <a:spcPct val="100000"/>
              </a:lnSpc>
              <a:spcBef>
                <a:spcPct val="0"/>
              </a:spcBef>
              <a:spcAft>
                <a:spcPct val="0"/>
              </a:spcAft>
              <a:buClrTx/>
              <a:buSzTx/>
              <a:buNone/>
              <a:tabLst/>
            </a:pPr>
            <a:r>
              <a:rPr kumimoji="0" lang="ja-JP" altLang="ja-JP" sz="3200" i="0" u="none" strike="noStrike" cap="none" normalizeH="0" baseline="0">
                <a:ln>
                  <a:noFill/>
                </a:ln>
                <a:effectLst/>
                <a:latin typeface="HGSSoeiKakugothicUB"/>
                <a:ea typeface="HGSSoeiKakugothicUB"/>
              </a:rPr>
              <a:t>正しい順番</a:t>
            </a:r>
            <a:endParaRPr lang="ja-JP" altLang="ja-JP" sz="3200" i="0" u="none" strike="noStrike" cap="none" normalizeH="0" baseline="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a:ln>
                  <a:noFill/>
                </a:ln>
                <a:effectLst/>
                <a:latin typeface="HGSSoeiKakugothicUB"/>
                <a:ea typeface="HGSSoeiKakugothicUB"/>
              </a:rPr>
              <a:t>　</a:t>
            </a:r>
            <a:r>
              <a:rPr kumimoji="0" lang="ja-JP" altLang="ja-JP" sz="3200" b="0" i="0" u="none" strike="noStrike" cap="none" normalizeH="0" baseline="0">
                <a:ln>
                  <a:noFill/>
                </a:ln>
                <a:effectLst/>
                <a:latin typeface="HGSSoeiKakugothicUB"/>
                <a:ea typeface="HGSSoeiKakugothicUB"/>
              </a:rPr>
              <a:t>仮説（結論の予測）を立てる</a:t>
            </a:r>
            <a:endParaRPr lang="ja-JP" altLang="ja-JP" sz="3200" b="0" i="0" u="none" strike="noStrike" cap="none" normalizeH="0" baseline="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a:ln>
                  <a:noFill/>
                </a:ln>
                <a:effectLst/>
                <a:latin typeface="HGSSoeiKakugothicUB"/>
                <a:ea typeface="HGSSoeiKakugothicUB"/>
              </a:rPr>
              <a:t>　</a:t>
            </a:r>
            <a:r>
              <a:rPr kumimoji="0" lang="ja-JP" altLang="ja-JP" sz="3200" b="0" i="0" u="none" strike="noStrike" cap="none" normalizeH="0" baseline="0">
                <a:ln>
                  <a:noFill/>
                </a:ln>
                <a:effectLst/>
                <a:latin typeface="HGSSoeiKakugothicUB"/>
                <a:ea typeface="HGSSoeiKakugothicUB"/>
              </a:rPr>
              <a:t>それを検証するための研究計画を立てる</a:t>
            </a:r>
            <a:endParaRPr lang="ja-JP" altLang="ja-JP" sz="3200" b="0" i="0" u="none" strike="noStrike" cap="none" normalizeH="0" baseline="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endParaRPr lang="en-US" altLang="ja-JP" sz="2000" i="0" u="none" strike="noStrike" cap="none" normalizeH="0" baseline="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ja-JP" sz="3200" i="0" u="none" strike="noStrike" cap="none" normalizeH="0" baseline="0">
                <a:ln>
                  <a:noFill/>
                </a:ln>
                <a:effectLst/>
                <a:latin typeface="HGSSoeiKakugothicUB"/>
                <a:ea typeface="HGSSoeiKakugothicUB"/>
              </a:rPr>
              <a:t>間違った順番</a:t>
            </a:r>
            <a:endParaRPr lang="ja-JP" altLang="ja-JP" sz="3200" i="0" u="none" strike="noStrike" cap="none" normalizeH="0" baseline="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a:ln>
                  <a:noFill/>
                </a:ln>
                <a:effectLst/>
                <a:latin typeface="HGSSoeiKakugothicUB"/>
                <a:ea typeface="HGSSoeiKakugothicUB"/>
              </a:rPr>
              <a:t>　</a:t>
            </a:r>
            <a:r>
              <a:rPr kumimoji="0" lang="ja-JP" altLang="ja-JP" sz="3200" b="0" i="0" u="none" strike="noStrike" cap="none" normalizeH="0" baseline="0">
                <a:ln>
                  <a:noFill/>
                </a:ln>
                <a:effectLst/>
                <a:latin typeface="HGSSoeiKakugothicUB"/>
                <a:ea typeface="HGSSoeiKakugothicUB"/>
              </a:rPr>
              <a:t>研究計画を立てて実験する</a:t>
            </a:r>
            <a:endParaRPr lang="ja-JP" altLang="ja-JP" sz="3200" b="0" i="0" u="none" strike="noStrike" cap="none" normalizeH="0" baseline="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a:ln>
                  <a:noFill/>
                </a:ln>
                <a:effectLst/>
                <a:latin typeface="HGSSoeiKakugothicUB"/>
                <a:ea typeface="HGSSoeiKakugothicUB"/>
              </a:rPr>
              <a:t>　</a:t>
            </a:r>
            <a:r>
              <a:rPr kumimoji="0" lang="ja-JP" altLang="ja-JP" sz="3200" b="0" i="0" u="none" strike="noStrike" cap="none" normalizeH="0" baseline="0">
                <a:ln>
                  <a:noFill/>
                </a:ln>
                <a:effectLst/>
                <a:latin typeface="HGSSoeiKakugothicUB"/>
                <a:ea typeface="HGSSoeiKakugothicUB"/>
              </a:rPr>
              <a:t>後から仮説を考える</a:t>
            </a:r>
            <a:endParaRPr lang="ja-JP" altLang="ja-JP" sz="3200" b="0" i="0" u="none" strike="noStrike" cap="none" normalizeH="0" baseline="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endParaRPr lang="en-US" altLang="ja-JP" sz="2000" i="0" u="none" strike="noStrike" cap="none" normalizeH="0" baseline="0">
              <a:ln>
                <a:noFill/>
              </a:ln>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ja-JP" sz="3200" i="0" u="none" strike="noStrike" cap="none" normalizeH="0" baseline="0">
                <a:ln>
                  <a:noFill/>
                </a:ln>
                <a:solidFill>
                  <a:srgbClr val="FF0000"/>
                </a:solidFill>
                <a:effectLst/>
                <a:latin typeface="HGSSoeiKakugothicUB"/>
                <a:ea typeface="HGSSoeiKakugothicUB"/>
              </a:rPr>
              <a:t>注意</a:t>
            </a:r>
            <a:endParaRPr lang="ja-JP" altLang="ja-JP" sz="3200" i="0" u="none" strike="noStrike" cap="none" normalizeH="0" baseline="0">
              <a:ln>
                <a:noFill/>
              </a:ln>
              <a:solidFill>
                <a:srgbClr val="FF0000"/>
              </a:solidFill>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solidFill>
                  <a:srgbClr val="FF0000"/>
                </a:solidFill>
                <a:effectLst/>
                <a:latin typeface="HGSSoeiKakugothicUB"/>
                <a:ea typeface="HGSSoeiKakugothicUB"/>
              </a:rPr>
              <a:t>　</a:t>
            </a:r>
            <a:r>
              <a:rPr kumimoji="0" lang="ja-JP" altLang="ja-JP" sz="3200" b="0" i="0" u="none" strike="noStrike" cap="none" normalizeH="0" baseline="0">
                <a:ln>
                  <a:noFill/>
                </a:ln>
                <a:solidFill>
                  <a:srgbClr val="FF0000"/>
                </a:solidFill>
                <a:effectLst/>
                <a:latin typeface="HGSSoeiKakugothicUB"/>
                <a:ea typeface="HGSSoeiKakugothicUB"/>
              </a:rPr>
              <a:t>仮説の後付けは「クイズの答え合わせ」と同じ</a:t>
            </a:r>
            <a:endParaRPr lang="ja-JP" altLang="ja-JP" sz="3200" b="0" i="0" u="none" strike="noStrike" cap="none" normalizeH="0" baseline="0">
              <a:ln>
                <a:noFill/>
              </a:ln>
              <a:solidFill>
                <a:srgbClr val="FF0000"/>
              </a:solidFill>
              <a:effectLst/>
              <a:latin typeface="HGSSoeiKakugothicUB"/>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solidFill>
                  <a:srgbClr val="FF0000"/>
                </a:solidFill>
                <a:effectLst/>
                <a:latin typeface="HGSSoeiKakugothicUB"/>
                <a:ea typeface="HGSSoeiKakugothicUB"/>
              </a:rPr>
              <a:t>　</a:t>
            </a:r>
            <a:r>
              <a:rPr kumimoji="0" lang="ja-JP" altLang="ja-JP" sz="3200" b="0" i="0" u="none" strike="noStrike" cap="none" normalizeH="0" baseline="0">
                <a:ln>
                  <a:noFill/>
                </a:ln>
                <a:solidFill>
                  <a:srgbClr val="FF0000"/>
                </a:solidFill>
                <a:effectLst/>
                <a:latin typeface="HGSSoeiKakugothicUB"/>
                <a:ea typeface="HGSSoeiKakugothicUB"/>
              </a:rPr>
              <a:t>後付けでは研究の質は上がらない</a:t>
            </a:r>
            <a:endParaRPr lang="ja-JP" altLang="ja-JP" sz="3200" b="0" i="0" u="none" strike="noStrike" cap="none" normalizeH="0" baseline="0">
              <a:ln>
                <a:noFill/>
              </a:ln>
              <a:solidFill>
                <a:srgbClr val="FF0000"/>
              </a:solidFill>
              <a:effectLst/>
              <a:latin typeface="HGSSoeiKakugothicUB"/>
              <a:ea typeface="HGSSoeiKakugothicUB"/>
            </a:endParaRPr>
          </a:p>
          <a:p>
            <a:endParaRPr kumimoji="1" lang="ja-JP" altLang="en-US"/>
          </a:p>
        </p:txBody>
      </p:sp>
      <p:sp>
        <p:nvSpPr>
          <p:cNvPr id="4" name="スライド番号プレースホルダー 3">
            <a:extLst>
              <a:ext uri="{FF2B5EF4-FFF2-40B4-BE49-F238E27FC236}">
                <a16:creationId xmlns:a16="http://schemas.microsoft.com/office/drawing/2014/main" id="{47519C76-4BFE-D9E8-2D56-A2A32EA90C2E}"/>
              </a:ext>
            </a:extLst>
          </p:cNvPr>
          <p:cNvSpPr>
            <a:spLocks noGrp="1"/>
          </p:cNvSpPr>
          <p:nvPr>
            <p:ph type="sldNum" sz="quarter" idx="12"/>
          </p:nvPr>
        </p:nvSpPr>
        <p:spPr/>
        <p:txBody>
          <a:bodyPr/>
          <a:lstStyle/>
          <a:p>
            <a:fld id="{FEF2A477-D289-406F-BE62-F4222DFC4C4D}" type="slidenum">
              <a:rPr kumimoji="1" lang="ja-JP" altLang="en-US" smtClean="0"/>
              <a:t>32</a:t>
            </a:fld>
            <a:endParaRPr kumimoji="1" lang="ja-JP" altLang="en-US"/>
          </a:p>
        </p:txBody>
      </p:sp>
    </p:spTree>
    <p:extLst>
      <p:ext uri="{BB962C8B-B14F-4D97-AF65-F5344CB8AC3E}">
        <p14:creationId xmlns:p14="http://schemas.microsoft.com/office/powerpoint/2010/main" val="3166462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25699B-5151-538B-3F42-2C18CD99421E}"/>
              </a:ext>
            </a:extLst>
          </p:cNvPr>
          <p:cNvSpPr>
            <a:spLocks noGrp="1"/>
          </p:cNvSpPr>
          <p:nvPr>
            <p:ph type="title"/>
          </p:nvPr>
        </p:nvSpPr>
        <p:spPr/>
        <p:txBody>
          <a:bodyPr>
            <a:normAutofit/>
          </a:bodyPr>
          <a:lstStyle/>
          <a:p>
            <a:r>
              <a:rPr kumimoji="1" lang="ja-JP" altLang="en-US" sz="4800">
                <a:solidFill>
                  <a:srgbClr val="0070C0"/>
                </a:solidFill>
              </a:rPr>
              <a:t>研究ノートとは</a:t>
            </a:r>
          </a:p>
        </p:txBody>
      </p:sp>
      <p:sp>
        <p:nvSpPr>
          <p:cNvPr id="3" name="コンテンツ プレースホルダー 2">
            <a:extLst>
              <a:ext uri="{FF2B5EF4-FFF2-40B4-BE49-F238E27FC236}">
                <a16:creationId xmlns:a16="http://schemas.microsoft.com/office/drawing/2014/main" id="{C116909B-C6B3-251A-7122-E1F23D525DC8}"/>
              </a:ext>
            </a:extLst>
          </p:cNvPr>
          <p:cNvSpPr>
            <a:spLocks noGrp="1"/>
          </p:cNvSpPr>
          <p:nvPr>
            <p:ph idx="1"/>
          </p:nvPr>
        </p:nvSpPr>
        <p:spPr>
          <a:xfrm>
            <a:off x="838200" y="1825625"/>
            <a:ext cx="11353800" cy="4895850"/>
          </a:xfrm>
        </p:spPr>
        <p:txBody>
          <a:bodyPr vert="horz" lIns="91440" tIns="45720" rIns="91440" bIns="45720" rtlCol="0" anchor="t">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ja-JP" altLang="ja-JP" sz="3600" b="0" i="0" u="none" strike="noStrike" cap="none" normalizeH="0" baseline="0" dirty="0">
                <a:ln>
                  <a:noFill/>
                </a:ln>
                <a:effectLst/>
                <a:latin typeface="+mj-lt"/>
                <a:ea typeface="HGSSoeiKakugothicUB"/>
              </a:rPr>
              <a:t>研究の全過程を記録するノート</a:t>
            </a:r>
            <a:endParaRPr lang="ja-JP" altLang="ja-JP" sz="3600" b="0" i="0" u="none" strike="noStrike" cap="none" normalizeH="0" baseline="0" dirty="0">
              <a:ln>
                <a:noFill/>
              </a:ln>
              <a:effectLst/>
              <a:latin typeface="+mj-lt"/>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i="0" u="none" strike="noStrike" cap="none" normalizeH="0" baseline="0" dirty="0">
                <a:ln>
                  <a:noFill/>
                </a:ln>
                <a:effectLst/>
                <a:latin typeface="+mj-lt"/>
                <a:ea typeface="HGSSoeiKakugothicUB"/>
              </a:rPr>
              <a:t>　</a:t>
            </a:r>
            <a:r>
              <a:rPr kumimoji="0" lang="ja-JP" altLang="ja-JP" sz="3200" i="0" u="none" strike="noStrike" cap="none" normalizeH="0" baseline="0" dirty="0">
                <a:ln>
                  <a:noFill/>
                </a:ln>
                <a:effectLst/>
                <a:latin typeface="+mj-lt"/>
                <a:ea typeface="HGSSoeiKakugothicUB"/>
              </a:rPr>
              <a:t>「誰が読んでも</a:t>
            </a:r>
            <a:r>
              <a:rPr kumimoji="0" lang="ja-JP" altLang="en-US" sz="3200" i="0" u="none" strike="noStrike" cap="none" normalizeH="0" baseline="0" dirty="0">
                <a:ln>
                  <a:noFill/>
                </a:ln>
                <a:effectLst/>
                <a:latin typeface="+mj-lt"/>
                <a:ea typeface="HGSSoeiKakugothicUB"/>
              </a:rPr>
              <a:t>、同じ実験・調査を</a:t>
            </a:r>
            <a:r>
              <a:rPr kumimoji="0" lang="ja-JP" altLang="ja-JP" sz="3200" i="0" u="none" strike="noStrike" cap="none" normalizeH="0" baseline="0" dirty="0">
                <a:ln>
                  <a:noFill/>
                </a:ln>
                <a:effectLst/>
                <a:latin typeface="+mj-lt"/>
                <a:ea typeface="HGSSoeiKakugothicUB"/>
              </a:rPr>
              <a:t>再現できる記録」</a:t>
            </a:r>
            <a:endParaRPr lang="ja-JP" altLang="ja-JP" sz="3200" i="0" u="none" strike="noStrike" cap="none" normalizeH="0" baseline="0" dirty="0">
              <a:ln>
                <a:noFill/>
              </a:ln>
              <a:effectLst/>
              <a:latin typeface="+mj-lt"/>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ja-JP" sz="2000" b="1" i="0" u="none" strike="noStrike" cap="none" normalizeH="0" baseline="0" dirty="0">
              <a:ln>
                <a:noFill/>
              </a:ln>
              <a:solidFill>
                <a:schemeClr val="tx1"/>
              </a:solidFill>
              <a:effectLst/>
              <a:latin typeface="+mj-lt"/>
              <a:ea typeface="ＭＳ 明朝" panose="02020609040205080304" pitchFamily="17" charset="-128"/>
            </a:endParaRPr>
          </a:p>
          <a:p>
            <a:pPr marL="0" indent="0">
              <a:lnSpc>
                <a:spcPct val="100000"/>
              </a:lnSpc>
              <a:spcBef>
                <a:spcPct val="0"/>
              </a:spcBef>
              <a:spcAft>
                <a:spcPct val="0"/>
              </a:spcAft>
              <a:buNone/>
            </a:pPr>
            <a:endParaRPr lang="en-US" altLang="ja-JP" sz="2000" b="1" dirty="0">
              <a:latin typeface="+mj-lt"/>
              <a:ea typeface="ＭＳ 明朝"/>
            </a:endParaRPr>
          </a:p>
          <a:p>
            <a:pPr marL="0" indent="0">
              <a:lnSpc>
                <a:spcPct val="100000"/>
              </a:lnSpc>
              <a:spcBef>
                <a:spcPct val="0"/>
              </a:spcBef>
              <a:spcAft>
                <a:spcPct val="0"/>
              </a:spcAft>
              <a:buNone/>
            </a:pPr>
            <a:endParaRPr lang="en-US" altLang="ja-JP" sz="2000" b="1" dirty="0">
              <a:latin typeface="+mj-lt"/>
              <a:ea typeface="ＭＳ 明朝"/>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effectLst/>
                <a:latin typeface="+mj-lt"/>
                <a:ea typeface="HGSSoeiKakugothicUB"/>
              </a:rPr>
              <a:t>　</a:t>
            </a:r>
            <a:r>
              <a:rPr kumimoji="0" lang="ja-JP" altLang="ja-JP" sz="3200" b="0" i="0" u="none" strike="noStrike" cap="none" normalizeH="0" baseline="0" dirty="0">
                <a:ln>
                  <a:noFill/>
                </a:ln>
                <a:effectLst/>
                <a:latin typeface="+mj-lt"/>
                <a:ea typeface="HGSSoeiKakugothicUB"/>
              </a:rPr>
              <a:t>冊子体の</a:t>
            </a:r>
            <a:r>
              <a:rPr kumimoji="0" lang="ja-JP" altLang="ja-JP" sz="3200" b="0" i="0" u="sng" strike="noStrike" cap="none" normalizeH="0" baseline="0" dirty="0">
                <a:ln>
                  <a:noFill/>
                </a:ln>
                <a:effectLst/>
                <a:latin typeface="+mj-lt"/>
                <a:ea typeface="HGSSoeiKakugothicUB"/>
              </a:rPr>
              <a:t>ノート</a:t>
            </a:r>
            <a:r>
              <a:rPr kumimoji="0" lang="ja-JP" altLang="ja-JP" sz="3200" b="0" i="0" u="none" strike="noStrike" cap="none" normalizeH="0" baseline="0" dirty="0">
                <a:ln>
                  <a:noFill/>
                </a:ln>
                <a:effectLst/>
                <a:latin typeface="+mj-lt"/>
                <a:ea typeface="HGSSoeiKakugothicUB"/>
              </a:rPr>
              <a:t>を基本に、</a:t>
            </a:r>
            <a:r>
              <a:rPr kumimoji="0" lang="ja-JP" altLang="ja-JP" sz="3200" b="0" i="0" u="sng" strike="noStrike" cap="none" normalizeH="0" baseline="0" dirty="0">
                <a:ln>
                  <a:noFill/>
                </a:ln>
                <a:effectLst/>
                <a:latin typeface="+mj-lt"/>
                <a:ea typeface="HGSSoeiKakugothicUB"/>
              </a:rPr>
              <a:t>電子媒体（Excel等）</a:t>
            </a:r>
            <a:r>
              <a:rPr kumimoji="0" lang="ja-JP" altLang="ja-JP" sz="3200" b="0" i="0" u="none" strike="noStrike" cap="none" normalizeH="0" baseline="0" dirty="0">
                <a:ln>
                  <a:noFill/>
                </a:ln>
                <a:effectLst/>
                <a:latin typeface="+mj-lt"/>
                <a:ea typeface="HGSSoeiKakugothicUB"/>
              </a:rPr>
              <a:t>も併用</a:t>
            </a:r>
            <a:endParaRPr lang="ja-JP" altLang="ja-JP" sz="3200" b="0" i="0" u="none" strike="noStrike" cap="none" normalizeH="0" baseline="0" dirty="0">
              <a:ln>
                <a:noFill/>
              </a:ln>
              <a:effectLst/>
              <a:latin typeface="+mj-lt"/>
              <a:ea typeface="HGSSoeiKakugothicUB"/>
            </a:endParaRPr>
          </a:p>
          <a:p>
            <a:pPr marL="0" marR="0" lvl="0" indent="0" algn="l" defTabSz="914400" rtl="0" eaLnBrk="0" fontAlgn="base" latinLnBrk="0" hangingPunct="0">
              <a:lnSpc>
                <a:spcPct val="100000"/>
              </a:lnSpc>
              <a:spcBef>
                <a:spcPct val="0"/>
              </a:spcBef>
              <a:spcAft>
                <a:spcPct val="0"/>
              </a:spcAft>
              <a:buClrTx/>
              <a:buSzTx/>
              <a:buNone/>
              <a:tabLst/>
            </a:pPr>
            <a:r>
              <a:rPr kumimoji="0" lang="ja-JP" altLang="en-US" sz="3200" b="0" i="0" u="none" strike="noStrike" cap="none" normalizeH="0" baseline="0" dirty="0">
                <a:ln>
                  <a:noFill/>
                </a:ln>
                <a:effectLst/>
                <a:latin typeface="+mj-lt"/>
                <a:ea typeface="HGSSoeiKakugothicUB"/>
              </a:rPr>
              <a:t>　</a:t>
            </a:r>
            <a:r>
              <a:rPr kumimoji="0" lang="ja-JP" altLang="ja-JP" sz="3200" b="0" i="0" u="none" strike="noStrike" cap="none" normalizeH="0" baseline="0" dirty="0">
                <a:ln>
                  <a:noFill/>
                </a:ln>
                <a:effectLst/>
                <a:latin typeface="+mj-lt"/>
                <a:ea typeface="HGSSoeiKakugothicUB"/>
              </a:rPr>
              <a:t>メモ書きではなく、清書された記録として扱う</a:t>
            </a:r>
            <a:endParaRPr lang="ja-JP" altLang="ja-JP" sz="3200" b="0" i="0" u="none" strike="noStrike" cap="none" normalizeH="0" baseline="0" dirty="0">
              <a:ln>
                <a:noFill/>
              </a:ln>
              <a:effectLst/>
              <a:latin typeface="+mj-lt"/>
              <a:ea typeface="HGSSoeiKakugothicUB"/>
            </a:endParaRPr>
          </a:p>
          <a:p>
            <a:endParaRPr kumimoji="1" lang="ja-JP" altLang="en-US" dirty="0"/>
          </a:p>
        </p:txBody>
      </p:sp>
      <p:sp>
        <p:nvSpPr>
          <p:cNvPr id="4" name="スライド番号プレースホルダー 3">
            <a:extLst>
              <a:ext uri="{FF2B5EF4-FFF2-40B4-BE49-F238E27FC236}">
                <a16:creationId xmlns:a16="http://schemas.microsoft.com/office/drawing/2014/main" id="{A401DB66-52CF-7BC3-AA99-F52FCCE164DE}"/>
              </a:ext>
            </a:extLst>
          </p:cNvPr>
          <p:cNvSpPr>
            <a:spLocks noGrp="1"/>
          </p:cNvSpPr>
          <p:nvPr>
            <p:ph type="sldNum" sz="quarter" idx="12"/>
          </p:nvPr>
        </p:nvSpPr>
        <p:spPr/>
        <p:txBody>
          <a:bodyPr/>
          <a:lstStyle/>
          <a:p>
            <a:fld id="{FEF2A477-D289-406F-BE62-F4222DFC4C4D}" type="slidenum">
              <a:rPr kumimoji="1" lang="ja-JP" altLang="en-US" smtClean="0"/>
              <a:t>33</a:t>
            </a:fld>
            <a:endParaRPr kumimoji="1" lang="ja-JP" altLang="en-US"/>
          </a:p>
        </p:txBody>
      </p:sp>
    </p:spTree>
    <p:extLst>
      <p:ext uri="{BB962C8B-B14F-4D97-AF65-F5344CB8AC3E}">
        <p14:creationId xmlns:p14="http://schemas.microsoft.com/office/powerpoint/2010/main" val="1598253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84A839-C645-E921-8D05-AD0BC2EF1B94}"/>
              </a:ext>
            </a:extLst>
          </p:cNvPr>
          <p:cNvSpPr>
            <a:spLocks noGrp="1"/>
          </p:cNvSpPr>
          <p:nvPr>
            <p:ph type="title"/>
          </p:nvPr>
        </p:nvSpPr>
        <p:spPr/>
        <p:txBody>
          <a:bodyPr>
            <a:normAutofit/>
          </a:bodyPr>
          <a:lstStyle/>
          <a:p>
            <a:r>
              <a:rPr lang="ja-JP" altLang="en-US" dirty="0">
                <a:latin typeface="HGSSoeiKakugothicUB"/>
                <a:ea typeface="HGSSoeiKakugothicUB"/>
              </a:rPr>
              <a:t>研究ノートを付ける</a:t>
            </a:r>
            <a:r>
              <a:rPr lang="en-US" altLang="ja-JP" dirty="0">
                <a:latin typeface="HGSSoeiKakugothicUB"/>
                <a:ea typeface="HGSSoeiKakugothicUB"/>
              </a:rPr>
              <a:t>4</a:t>
            </a:r>
            <a:r>
              <a:rPr lang="ja-JP" altLang="en-US" dirty="0">
                <a:latin typeface="HGSSoeiKakugothicUB"/>
                <a:ea typeface="HGSSoeiKakugothicUB"/>
              </a:rPr>
              <a:t>つの目的</a:t>
            </a:r>
            <a:endParaRPr kumimoji="1" lang="ja-JP" altLang="en-US" dirty="0"/>
          </a:p>
        </p:txBody>
      </p:sp>
      <p:sp>
        <p:nvSpPr>
          <p:cNvPr id="3" name="コンテンツ プレースホルダー 2">
            <a:extLst>
              <a:ext uri="{FF2B5EF4-FFF2-40B4-BE49-F238E27FC236}">
                <a16:creationId xmlns:a16="http://schemas.microsoft.com/office/drawing/2014/main" id="{1EB9DCDC-6298-6009-BBD1-98EFDDC583F5}"/>
              </a:ext>
            </a:extLst>
          </p:cNvPr>
          <p:cNvSpPr>
            <a:spLocks noGrp="1"/>
          </p:cNvSpPr>
          <p:nvPr>
            <p:ph idx="1"/>
          </p:nvPr>
        </p:nvSpPr>
        <p:spPr/>
        <p:txBody>
          <a:bodyPr>
            <a:noAutofit/>
          </a:bodyPr>
          <a:lstStyle/>
          <a:p>
            <a:pPr marL="0" indent="0">
              <a:lnSpc>
                <a:spcPct val="100000"/>
              </a:lnSpc>
              <a:spcBef>
                <a:spcPct val="0"/>
              </a:spcBef>
              <a:spcAft>
                <a:spcPct val="0"/>
              </a:spcAft>
              <a:buNone/>
            </a:pPr>
            <a:r>
              <a:rPr lang="ja-JP" altLang="en-US" sz="3600" dirty="0">
                <a:latin typeface="HGSSoeiKakugothicUB"/>
                <a:ea typeface="HGSSoeiKakugothicUB"/>
              </a:rPr>
              <a:t>１．解析・分析のため</a:t>
            </a:r>
            <a:endParaRPr lang="en-US" altLang="ja-JP" sz="3600" dirty="0"/>
          </a:p>
          <a:p>
            <a:pPr marL="0" indent="0">
              <a:lnSpc>
                <a:spcPct val="100000"/>
              </a:lnSpc>
              <a:spcBef>
                <a:spcPct val="0"/>
              </a:spcBef>
              <a:spcAft>
                <a:spcPct val="0"/>
              </a:spcAft>
              <a:buNone/>
            </a:pPr>
            <a:r>
              <a:rPr lang="ja-JP" altLang="en-US" sz="3200" dirty="0">
                <a:latin typeface="HGSSoeiKakugothicUB"/>
                <a:ea typeface="HGSSoeiKakugothicUB"/>
              </a:rPr>
              <a:t>　データ・事実を保存し、スムーズに考察できる</a:t>
            </a:r>
          </a:p>
          <a:p>
            <a:pPr>
              <a:lnSpc>
                <a:spcPct val="100000"/>
              </a:lnSpc>
              <a:spcBef>
                <a:spcPct val="0"/>
              </a:spcBef>
              <a:spcAft>
                <a:spcPct val="0"/>
              </a:spcAft>
            </a:pPr>
            <a:endParaRPr lang="en-US" altLang="ja-JP" sz="1000" dirty="0">
              <a:latin typeface="HGSSoeiKakugothicUB"/>
              <a:ea typeface="HGSSoeiKakugothicUB"/>
            </a:endParaRPr>
          </a:p>
          <a:p>
            <a:pPr marL="0" indent="0">
              <a:lnSpc>
                <a:spcPct val="100000"/>
              </a:lnSpc>
              <a:spcBef>
                <a:spcPct val="0"/>
              </a:spcBef>
              <a:spcAft>
                <a:spcPct val="0"/>
              </a:spcAft>
              <a:buNone/>
            </a:pPr>
            <a:r>
              <a:rPr lang="ja-JP" altLang="en-US" sz="3600" dirty="0">
                <a:latin typeface="HGSSoeiKakugothicUB"/>
                <a:ea typeface="HGSSoeiKakugothicUB"/>
              </a:rPr>
              <a:t>２．改良のヒントにするため</a:t>
            </a:r>
          </a:p>
          <a:p>
            <a:pPr marL="0" indent="0">
              <a:lnSpc>
                <a:spcPct val="100000"/>
              </a:lnSpc>
              <a:spcBef>
                <a:spcPct val="0"/>
              </a:spcBef>
              <a:spcAft>
                <a:spcPct val="0"/>
              </a:spcAft>
              <a:buNone/>
            </a:pPr>
            <a:r>
              <a:rPr lang="ja-JP" altLang="en-US" sz="3200" dirty="0">
                <a:latin typeface="HGSSoeiKakugothicUB"/>
                <a:ea typeface="HGSSoeiKakugothicUB"/>
              </a:rPr>
              <a:t>　失敗した時、どこを変えれば良いか検討できる</a:t>
            </a:r>
          </a:p>
          <a:p>
            <a:pPr>
              <a:lnSpc>
                <a:spcPct val="100000"/>
              </a:lnSpc>
              <a:spcBef>
                <a:spcPct val="0"/>
              </a:spcBef>
              <a:spcAft>
                <a:spcPct val="0"/>
              </a:spcAft>
            </a:pPr>
            <a:endParaRPr lang="en-US" altLang="ja-JP" sz="1000" dirty="0">
              <a:latin typeface="HGSSoeiKakugothicUB"/>
              <a:ea typeface="HGSSoeiKakugothicUB"/>
            </a:endParaRPr>
          </a:p>
          <a:p>
            <a:pPr marL="0" indent="0">
              <a:lnSpc>
                <a:spcPct val="100000"/>
              </a:lnSpc>
              <a:spcBef>
                <a:spcPct val="0"/>
              </a:spcBef>
              <a:spcAft>
                <a:spcPct val="0"/>
              </a:spcAft>
              <a:buNone/>
            </a:pPr>
            <a:r>
              <a:rPr lang="ja-JP" altLang="en-US" sz="3600" dirty="0">
                <a:latin typeface="HGSSoeiKakugothicUB"/>
                <a:ea typeface="HGSSoeiKakugothicUB"/>
              </a:rPr>
              <a:t>３．論文・プレゼンの拠り所にするため</a:t>
            </a:r>
          </a:p>
          <a:p>
            <a:pPr marL="0" indent="0">
              <a:lnSpc>
                <a:spcPct val="100000"/>
              </a:lnSpc>
              <a:spcBef>
                <a:spcPct val="0"/>
              </a:spcBef>
              <a:spcAft>
                <a:spcPct val="0"/>
              </a:spcAft>
              <a:buNone/>
            </a:pPr>
            <a:r>
              <a:rPr lang="ja-JP" altLang="en-US" sz="3200" dirty="0">
                <a:latin typeface="HGSSoeiKakugothicUB"/>
                <a:ea typeface="HGSSoeiKakugothicUB"/>
              </a:rPr>
              <a:t>　正確な方法や結果を報告するため</a:t>
            </a:r>
          </a:p>
          <a:p>
            <a:pPr>
              <a:lnSpc>
                <a:spcPct val="100000"/>
              </a:lnSpc>
              <a:spcBef>
                <a:spcPct val="0"/>
              </a:spcBef>
              <a:spcAft>
                <a:spcPct val="0"/>
              </a:spcAft>
            </a:pPr>
            <a:endParaRPr lang="en-US" altLang="ja-JP" sz="1000" dirty="0">
              <a:latin typeface="HGSSoeiKakugothicUB"/>
              <a:ea typeface="HGSSoeiKakugothicUB"/>
            </a:endParaRPr>
          </a:p>
          <a:p>
            <a:pPr marL="0" indent="0">
              <a:lnSpc>
                <a:spcPct val="100000"/>
              </a:lnSpc>
              <a:spcBef>
                <a:spcPct val="0"/>
              </a:spcBef>
              <a:spcAft>
                <a:spcPct val="0"/>
              </a:spcAft>
              <a:buNone/>
            </a:pPr>
            <a:r>
              <a:rPr lang="ja-JP" altLang="en-US" sz="3600" dirty="0">
                <a:latin typeface="HGSSoeiKakugothicUB"/>
                <a:ea typeface="HGSSoeiKakugothicUB"/>
              </a:rPr>
              <a:t>４．情報共有のため</a:t>
            </a:r>
          </a:p>
          <a:p>
            <a:pPr marL="0" indent="0">
              <a:lnSpc>
                <a:spcPct val="100000"/>
              </a:lnSpc>
              <a:spcBef>
                <a:spcPct val="0"/>
              </a:spcBef>
              <a:spcAft>
                <a:spcPct val="0"/>
              </a:spcAft>
              <a:buNone/>
            </a:pPr>
            <a:r>
              <a:rPr lang="ja-JP" altLang="en-US" sz="3200" dirty="0">
                <a:latin typeface="HGSSoeiKakugothicUB"/>
                <a:ea typeface="HGSSoeiKakugothicUB"/>
              </a:rPr>
              <a:t>　メンバー、先生、そして未来の後輩への引き継ぎ</a:t>
            </a:r>
          </a:p>
        </p:txBody>
      </p:sp>
      <p:sp>
        <p:nvSpPr>
          <p:cNvPr id="4" name="スライド番号プレースホルダー 3">
            <a:extLst>
              <a:ext uri="{FF2B5EF4-FFF2-40B4-BE49-F238E27FC236}">
                <a16:creationId xmlns:a16="http://schemas.microsoft.com/office/drawing/2014/main" id="{E701FF98-7BC8-A484-34C4-604A2D6B7744}"/>
              </a:ext>
            </a:extLst>
          </p:cNvPr>
          <p:cNvSpPr>
            <a:spLocks noGrp="1"/>
          </p:cNvSpPr>
          <p:nvPr>
            <p:ph type="sldNum" sz="quarter" idx="12"/>
          </p:nvPr>
        </p:nvSpPr>
        <p:spPr/>
        <p:txBody>
          <a:bodyPr/>
          <a:lstStyle/>
          <a:p>
            <a:fld id="{FEF2A477-D289-406F-BE62-F4222DFC4C4D}" type="slidenum">
              <a:rPr kumimoji="1" lang="ja-JP" altLang="en-US" smtClean="0"/>
              <a:t>34</a:t>
            </a:fld>
            <a:endParaRPr kumimoji="1" lang="ja-JP" altLang="en-US"/>
          </a:p>
        </p:txBody>
      </p:sp>
    </p:spTree>
    <p:extLst>
      <p:ext uri="{BB962C8B-B14F-4D97-AF65-F5344CB8AC3E}">
        <p14:creationId xmlns:p14="http://schemas.microsoft.com/office/powerpoint/2010/main" val="737294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C04824-8536-8766-721E-36BAF85275EF}"/>
              </a:ext>
            </a:extLst>
          </p:cNvPr>
          <p:cNvSpPr>
            <a:spLocks noGrp="1"/>
          </p:cNvSpPr>
          <p:nvPr>
            <p:ph type="title"/>
          </p:nvPr>
        </p:nvSpPr>
        <p:spPr/>
        <p:txBody>
          <a:bodyPr>
            <a:normAutofit/>
          </a:bodyPr>
          <a:lstStyle/>
          <a:p>
            <a:r>
              <a:rPr lang="ja-JP" altLang="en-US" dirty="0">
                <a:latin typeface="HGSSoeiKakugothicUB"/>
                <a:ea typeface="HGSSoeiKakugothicUB"/>
              </a:rPr>
              <a:t>研究ノートに書くべき</a:t>
            </a:r>
            <a:r>
              <a:rPr lang="en-US" altLang="ja-JP" dirty="0">
                <a:latin typeface="HGSSoeiKakugothicUB"/>
                <a:ea typeface="HGSSoeiKakugothicUB"/>
              </a:rPr>
              <a:t>5</a:t>
            </a:r>
            <a:r>
              <a:rPr lang="ja-JP" altLang="en-US" dirty="0">
                <a:latin typeface="HGSSoeiKakugothicUB"/>
                <a:ea typeface="HGSSoeiKakugothicUB"/>
              </a:rPr>
              <a:t>項目</a:t>
            </a:r>
            <a:endParaRPr kumimoji="1" lang="ja-JP" altLang="en-US" dirty="0"/>
          </a:p>
        </p:txBody>
      </p:sp>
      <p:sp>
        <p:nvSpPr>
          <p:cNvPr id="3" name="コンテンツ プレースホルダー 2">
            <a:extLst>
              <a:ext uri="{FF2B5EF4-FFF2-40B4-BE49-F238E27FC236}">
                <a16:creationId xmlns:a16="http://schemas.microsoft.com/office/drawing/2014/main" id="{38C88B6D-6320-F66E-6293-470C9D571BE9}"/>
              </a:ext>
            </a:extLst>
          </p:cNvPr>
          <p:cNvSpPr>
            <a:spLocks noGrp="1"/>
          </p:cNvSpPr>
          <p:nvPr>
            <p:ph idx="1"/>
          </p:nvPr>
        </p:nvSpPr>
        <p:spPr/>
        <p:txBody>
          <a:bodyPr>
            <a:noAutofit/>
          </a:bodyPr>
          <a:lstStyle/>
          <a:p>
            <a:pPr marL="0" indent="0">
              <a:lnSpc>
                <a:spcPct val="100000"/>
              </a:lnSpc>
              <a:spcBef>
                <a:spcPct val="0"/>
              </a:spcBef>
              <a:spcAft>
                <a:spcPct val="0"/>
              </a:spcAft>
              <a:buNone/>
            </a:pPr>
            <a:r>
              <a:rPr lang="ja-JP" altLang="en-US" sz="3600" dirty="0">
                <a:latin typeface="HGSSoeiKakugothicUB"/>
                <a:ea typeface="HGSSoeiKakugothicUB"/>
              </a:rPr>
              <a:t>１．日付</a:t>
            </a:r>
            <a:endParaRPr lang="en-US" altLang="ja-JP" sz="3600" dirty="0"/>
          </a:p>
          <a:p>
            <a:pPr>
              <a:lnSpc>
                <a:spcPct val="100000"/>
              </a:lnSpc>
              <a:spcBef>
                <a:spcPct val="0"/>
              </a:spcBef>
              <a:spcAft>
                <a:spcPct val="0"/>
              </a:spcAft>
            </a:pPr>
            <a:endParaRPr lang="en-US" altLang="ja-JP" sz="1000" dirty="0">
              <a:latin typeface="HGSSoeiKakugothicUB"/>
              <a:ea typeface="HGSSoeiKakugothicUB"/>
            </a:endParaRPr>
          </a:p>
          <a:p>
            <a:pPr marL="0" indent="0">
              <a:lnSpc>
                <a:spcPct val="100000"/>
              </a:lnSpc>
              <a:spcBef>
                <a:spcPct val="0"/>
              </a:spcBef>
              <a:spcAft>
                <a:spcPct val="0"/>
              </a:spcAft>
              <a:buNone/>
            </a:pPr>
            <a:r>
              <a:rPr lang="ja-JP" altLang="en-US" sz="3600" dirty="0">
                <a:latin typeface="HGSSoeiKakugothicUB"/>
                <a:ea typeface="HGSSoeiKakugothicUB"/>
              </a:rPr>
              <a:t>２．目的</a:t>
            </a:r>
            <a:endParaRPr lang="en-US" altLang="ja-JP" sz="3600" dirty="0">
              <a:latin typeface="HGSSoeiKakugothicUB"/>
              <a:ea typeface="HGSSoeiKakugothicUB"/>
            </a:endParaRPr>
          </a:p>
          <a:p>
            <a:pPr>
              <a:lnSpc>
                <a:spcPct val="100000"/>
              </a:lnSpc>
              <a:spcBef>
                <a:spcPct val="0"/>
              </a:spcBef>
              <a:spcAft>
                <a:spcPct val="0"/>
              </a:spcAft>
            </a:pPr>
            <a:endParaRPr lang="en-US" altLang="ja-JP" sz="1000" dirty="0">
              <a:latin typeface="HGSSoeiKakugothicUB"/>
              <a:ea typeface="HGSSoeiKakugothicUB"/>
            </a:endParaRPr>
          </a:p>
          <a:p>
            <a:pPr marL="0" indent="0">
              <a:lnSpc>
                <a:spcPct val="100000"/>
              </a:lnSpc>
              <a:spcBef>
                <a:spcPct val="0"/>
              </a:spcBef>
              <a:spcAft>
                <a:spcPct val="0"/>
              </a:spcAft>
              <a:buNone/>
            </a:pPr>
            <a:r>
              <a:rPr lang="ja-JP" altLang="en-US" sz="3600" dirty="0">
                <a:latin typeface="HGSSoeiKakugothicUB"/>
                <a:ea typeface="HGSSoeiKakugothicUB"/>
              </a:rPr>
              <a:t>３．設定・方法の詳細</a:t>
            </a:r>
          </a:p>
          <a:p>
            <a:pPr marL="0" indent="0">
              <a:lnSpc>
                <a:spcPct val="100000"/>
              </a:lnSpc>
              <a:spcBef>
                <a:spcPct val="0"/>
              </a:spcBef>
              <a:spcAft>
                <a:spcPct val="0"/>
              </a:spcAft>
              <a:buNone/>
            </a:pPr>
            <a:r>
              <a:rPr lang="ja-JP" altLang="en-US" sz="3200" dirty="0">
                <a:latin typeface="HGSSoeiKakugothicUB"/>
                <a:ea typeface="HGSSoeiKakugothicUB"/>
              </a:rPr>
              <a:t>　後から完全に再現できるレベルで詳しく書く</a:t>
            </a:r>
          </a:p>
          <a:p>
            <a:pPr>
              <a:lnSpc>
                <a:spcPct val="100000"/>
              </a:lnSpc>
              <a:spcBef>
                <a:spcPct val="0"/>
              </a:spcBef>
              <a:spcAft>
                <a:spcPct val="0"/>
              </a:spcAft>
            </a:pPr>
            <a:endParaRPr lang="en-US" altLang="ja-JP" sz="1000" dirty="0">
              <a:latin typeface="HGSSoeiKakugothicUB"/>
              <a:ea typeface="HGSSoeiKakugothicUB"/>
            </a:endParaRPr>
          </a:p>
          <a:p>
            <a:pPr marL="0" indent="0">
              <a:lnSpc>
                <a:spcPct val="100000"/>
              </a:lnSpc>
              <a:spcBef>
                <a:spcPct val="0"/>
              </a:spcBef>
              <a:spcAft>
                <a:spcPct val="0"/>
              </a:spcAft>
              <a:buNone/>
            </a:pPr>
            <a:r>
              <a:rPr lang="ja-JP" altLang="en-US" sz="3600" dirty="0">
                <a:latin typeface="HGSSoeiKakugothicUB"/>
                <a:ea typeface="HGSSoeiKakugothicUB"/>
              </a:rPr>
              <a:t>４．得たデータ・事実のすべて</a:t>
            </a:r>
          </a:p>
          <a:p>
            <a:pPr marL="0" indent="0">
              <a:lnSpc>
                <a:spcPct val="100000"/>
              </a:lnSpc>
              <a:spcBef>
                <a:spcPct val="0"/>
              </a:spcBef>
              <a:spcAft>
                <a:spcPct val="0"/>
              </a:spcAft>
              <a:buNone/>
            </a:pPr>
            <a:r>
              <a:rPr lang="ja-JP" altLang="en-US" sz="3200" dirty="0">
                <a:latin typeface="HGSSoeiKakugothicUB"/>
                <a:ea typeface="HGSSoeiKakugothicUB"/>
              </a:rPr>
              <a:t>　都合の悪いデータも捨てずに「全部」残す</a:t>
            </a:r>
          </a:p>
          <a:p>
            <a:pPr>
              <a:lnSpc>
                <a:spcPct val="100000"/>
              </a:lnSpc>
              <a:spcBef>
                <a:spcPct val="0"/>
              </a:spcBef>
              <a:spcAft>
                <a:spcPct val="0"/>
              </a:spcAft>
            </a:pPr>
            <a:endParaRPr lang="en-US" altLang="ja-JP" sz="1000" dirty="0">
              <a:latin typeface="HGSSoeiKakugothicUB"/>
              <a:ea typeface="HGSSoeiKakugothicUB"/>
            </a:endParaRPr>
          </a:p>
          <a:p>
            <a:pPr marL="0" indent="0">
              <a:lnSpc>
                <a:spcPct val="100000"/>
              </a:lnSpc>
              <a:spcBef>
                <a:spcPct val="0"/>
              </a:spcBef>
              <a:spcAft>
                <a:spcPct val="0"/>
              </a:spcAft>
              <a:buNone/>
            </a:pPr>
            <a:r>
              <a:rPr lang="ja-JP" altLang="en-US" sz="3600" dirty="0">
                <a:latin typeface="HGSSoeiKakugothicUB"/>
                <a:ea typeface="HGSSoeiKakugothicUB"/>
              </a:rPr>
              <a:t>５．気づき・議論・今後やること</a:t>
            </a:r>
            <a:endParaRPr lang="en-US" altLang="ja-JP" sz="3600" dirty="0"/>
          </a:p>
        </p:txBody>
      </p:sp>
      <p:sp>
        <p:nvSpPr>
          <p:cNvPr id="4" name="スライド番号プレースホルダー 3">
            <a:extLst>
              <a:ext uri="{FF2B5EF4-FFF2-40B4-BE49-F238E27FC236}">
                <a16:creationId xmlns:a16="http://schemas.microsoft.com/office/drawing/2014/main" id="{FE3A3464-991E-97D9-D709-4193B7C22493}"/>
              </a:ext>
            </a:extLst>
          </p:cNvPr>
          <p:cNvSpPr>
            <a:spLocks noGrp="1"/>
          </p:cNvSpPr>
          <p:nvPr>
            <p:ph type="sldNum" sz="quarter" idx="12"/>
          </p:nvPr>
        </p:nvSpPr>
        <p:spPr/>
        <p:txBody>
          <a:bodyPr/>
          <a:lstStyle/>
          <a:p>
            <a:fld id="{FEF2A477-D289-406F-BE62-F4222DFC4C4D}" type="slidenum">
              <a:rPr kumimoji="1" lang="ja-JP" altLang="en-US" smtClean="0"/>
              <a:t>35</a:t>
            </a:fld>
            <a:endParaRPr kumimoji="1" lang="ja-JP" altLang="en-US"/>
          </a:p>
        </p:txBody>
      </p:sp>
    </p:spTree>
    <p:extLst>
      <p:ext uri="{BB962C8B-B14F-4D97-AF65-F5344CB8AC3E}">
        <p14:creationId xmlns:p14="http://schemas.microsoft.com/office/powerpoint/2010/main" val="2994163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9D1903-7D33-26A4-F0BD-94D603871528}"/>
              </a:ext>
            </a:extLst>
          </p:cNvPr>
          <p:cNvSpPr>
            <a:spLocks noGrp="1"/>
          </p:cNvSpPr>
          <p:nvPr>
            <p:ph type="title"/>
          </p:nvPr>
        </p:nvSpPr>
        <p:spPr/>
        <p:txBody>
          <a:bodyPr>
            <a:normAutofit/>
          </a:bodyPr>
          <a:lstStyle/>
          <a:p>
            <a:r>
              <a:rPr lang="ja-JP" altLang="en-US" sz="4800" dirty="0">
                <a:solidFill>
                  <a:srgbClr val="0070C0"/>
                </a:solidFill>
                <a:latin typeface="HGPSoeiKakugothicUB"/>
                <a:ea typeface="HGPSoeiKakugothicUB"/>
              </a:rPr>
              <a:t>研究成果をまとめるうえで大切なこと</a:t>
            </a:r>
            <a:endParaRPr kumimoji="1" lang="ja-JP" altLang="en-US" sz="4800" dirty="0">
              <a:solidFill>
                <a:srgbClr val="0070C0"/>
              </a:solidFill>
            </a:endParaRPr>
          </a:p>
        </p:txBody>
      </p:sp>
      <p:sp>
        <p:nvSpPr>
          <p:cNvPr id="3" name="コンテンツ プレースホルダー 2">
            <a:extLst>
              <a:ext uri="{FF2B5EF4-FFF2-40B4-BE49-F238E27FC236}">
                <a16:creationId xmlns:a16="http://schemas.microsoft.com/office/drawing/2014/main" id="{C6B2C86A-BBB0-B657-1AE1-B766D9EB8BBC}"/>
              </a:ext>
            </a:extLst>
          </p:cNvPr>
          <p:cNvSpPr>
            <a:spLocks noGrp="1"/>
          </p:cNvSpPr>
          <p:nvPr>
            <p:ph idx="1"/>
          </p:nvPr>
        </p:nvSpPr>
        <p:spPr>
          <a:xfrm>
            <a:off x="838200" y="1690688"/>
            <a:ext cx="11353800" cy="4351338"/>
          </a:xfrm>
        </p:spPr>
        <p:txBody>
          <a:bodyPr/>
          <a:lstStyle/>
          <a:p>
            <a:pPr marL="0" indent="0">
              <a:buNone/>
            </a:pPr>
            <a:r>
              <a:rPr lang="ja-JP" altLang="en-US" sz="3600" dirty="0">
                <a:latin typeface="HGSSoeiKakugothicUB"/>
                <a:ea typeface="HGSSoeiKakugothicUB"/>
              </a:rPr>
              <a:t>１．結論を明確にする</a:t>
            </a:r>
            <a:endParaRPr lang="en-US" altLang="ja-JP" sz="3600" dirty="0">
              <a:latin typeface="HGSSoeiKakugothicUB"/>
              <a:ea typeface="HGSSoeiKakugothicUB"/>
            </a:endParaRPr>
          </a:p>
          <a:p>
            <a:pPr marL="0" indent="0">
              <a:buNone/>
            </a:pPr>
            <a:r>
              <a:rPr lang="ja-JP" altLang="en-US" sz="3200" dirty="0">
                <a:latin typeface="HGSSoeiKakugothicUB"/>
                <a:ea typeface="HGSSoeiKakugothicUB"/>
              </a:rPr>
              <a:t>例）なぜ韮崎高校には甲府の中学からの進学率が低いのか</a:t>
            </a:r>
            <a:endParaRPr lang="en-US" altLang="ja-JP" sz="3200" dirty="0"/>
          </a:p>
          <a:p>
            <a:endParaRPr kumimoji="1" lang="ja-JP" altLang="en-US" dirty="0"/>
          </a:p>
        </p:txBody>
      </p:sp>
      <p:sp>
        <p:nvSpPr>
          <p:cNvPr id="4" name="スライド番号プレースホルダー 3">
            <a:extLst>
              <a:ext uri="{FF2B5EF4-FFF2-40B4-BE49-F238E27FC236}">
                <a16:creationId xmlns:a16="http://schemas.microsoft.com/office/drawing/2014/main" id="{B5ABF38C-84F2-8890-D5C8-33BFF8C0211C}"/>
              </a:ext>
            </a:extLst>
          </p:cNvPr>
          <p:cNvSpPr>
            <a:spLocks noGrp="1"/>
          </p:cNvSpPr>
          <p:nvPr>
            <p:ph type="sldNum" sz="quarter" idx="12"/>
          </p:nvPr>
        </p:nvSpPr>
        <p:spPr/>
        <p:txBody>
          <a:bodyPr/>
          <a:lstStyle/>
          <a:p>
            <a:fld id="{FEF2A477-D289-406F-BE62-F4222DFC4C4D}" type="slidenum">
              <a:rPr kumimoji="1" lang="ja-JP" altLang="en-US" smtClean="0"/>
              <a:t>36</a:t>
            </a:fld>
            <a:endParaRPr kumimoji="1" lang="ja-JP" altLang="en-US"/>
          </a:p>
        </p:txBody>
      </p:sp>
      <p:sp>
        <p:nvSpPr>
          <p:cNvPr id="5" name="Content Placeholder 2">
            <a:extLst>
              <a:ext uri="{FF2B5EF4-FFF2-40B4-BE49-F238E27FC236}">
                <a16:creationId xmlns:a16="http://schemas.microsoft.com/office/drawing/2014/main" id="{369551A2-55CD-6E63-6B17-CE88A4F9A9FC}"/>
              </a:ext>
            </a:extLst>
          </p:cNvPr>
          <p:cNvSpPr>
            <a:spLocks noGrp="1"/>
          </p:cNvSpPr>
          <p:nvPr/>
        </p:nvSpPr>
        <p:spPr>
          <a:xfrm>
            <a:off x="144588" y="2989966"/>
            <a:ext cx="8333233" cy="3548946"/>
          </a:xfrm>
          <a:custGeom>
            <a:avLst/>
            <a:gdLst>
              <a:gd name="csX0" fmla="*/ 0 w 8333233"/>
              <a:gd name="csY0" fmla="*/ 0 h 3548946"/>
              <a:gd name="csX1" fmla="*/ 444439 w 8333233"/>
              <a:gd name="csY1" fmla="*/ 0 h 3548946"/>
              <a:gd name="csX2" fmla="*/ 1055543 w 8333233"/>
              <a:gd name="csY2" fmla="*/ 0 h 3548946"/>
              <a:gd name="csX3" fmla="*/ 1749979 w 8333233"/>
              <a:gd name="csY3" fmla="*/ 0 h 3548946"/>
              <a:gd name="csX4" fmla="*/ 2194418 w 8333233"/>
              <a:gd name="csY4" fmla="*/ 0 h 3548946"/>
              <a:gd name="csX5" fmla="*/ 2722189 w 8333233"/>
              <a:gd name="csY5" fmla="*/ 0 h 3548946"/>
              <a:gd name="csX6" fmla="*/ 3333293 w 8333233"/>
              <a:gd name="csY6" fmla="*/ 0 h 3548946"/>
              <a:gd name="csX7" fmla="*/ 4027729 w 8333233"/>
              <a:gd name="csY7" fmla="*/ 0 h 3548946"/>
              <a:gd name="csX8" fmla="*/ 4805498 w 8333233"/>
              <a:gd name="csY8" fmla="*/ 0 h 3548946"/>
              <a:gd name="csX9" fmla="*/ 5333269 w 8333233"/>
              <a:gd name="csY9" fmla="*/ 0 h 3548946"/>
              <a:gd name="csX10" fmla="*/ 6111038 w 8333233"/>
              <a:gd name="csY10" fmla="*/ 0 h 3548946"/>
              <a:gd name="csX11" fmla="*/ 6555477 w 8333233"/>
              <a:gd name="csY11" fmla="*/ 0 h 3548946"/>
              <a:gd name="csX12" fmla="*/ 7333245 w 8333233"/>
              <a:gd name="csY12" fmla="*/ 0 h 3548946"/>
              <a:gd name="csX13" fmla="*/ 8333233 w 8333233"/>
              <a:gd name="csY13" fmla="*/ 0 h 3548946"/>
              <a:gd name="csX14" fmla="*/ 8333233 w 8333233"/>
              <a:gd name="csY14" fmla="*/ 626980 h 3548946"/>
              <a:gd name="csX15" fmla="*/ 8333233 w 8333233"/>
              <a:gd name="csY15" fmla="*/ 1218471 h 3548946"/>
              <a:gd name="csX16" fmla="*/ 8333233 w 8333233"/>
              <a:gd name="csY16" fmla="*/ 1703494 h 3548946"/>
              <a:gd name="csX17" fmla="*/ 8333233 w 8333233"/>
              <a:gd name="csY17" fmla="*/ 2188517 h 3548946"/>
              <a:gd name="csX18" fmla="*/ 8333233 w 8333233"/>
              <a:gd name="csY18" fmla="*/ 2815497 h 3548946"/>
              <a:gd name="csX19" fmla="*/ 8333233 w 8333233"/>
              <a:gd name="csY19" fmla="*/ 3548946 h 3548946"/>
              <a:gd name="csX20" fmla="*/ 7722129 w 8333233"/>
              <a:gd name="csY20" fmla="*/ 3548946 h 3548946"/>
              <a:gd name="csX21" fmla="*/ 7277690 w 8333233"/>
              <a:gd name="csY21" fmla="*/ 3548946 h 3548946"/>
              <a:gd name="csX22" fmla="*/ 6666586 w 8333233"/>
              <a:gd name="csY22" fmla="*/ 3548946 h 3548946"/>
              <a:gd name="csX23" fmla="*/ 5888818 w 8333233"/>
              <a:gd name="csY23" fmla="*/ 3548946 h 3548946"/>
              <a:gd name="csX24" fmla="*/ 5111050 w 8333233"/>
              <a:gd name="csY24" fmla="*/ 3548946 h 3548946"/>
              <a:gd name="csX25" fmla="*/ 4499946 w 8333233"/>
              <a:gd name="csY25" fmla="*/ 3548946 h 3548946"/>
              <a:gd name="csX26" fmla="*/ 3888842 w 8333233"/>
              <a:gd name="csY26" fmla="*/ 3548946 h 3548946"/>
              <a:gd name="csX27" fmla="*/ 3111074 w 8333233"/>
              <a:gd name="csY27" fmla="*/ 3548946 h 3548946"/>
              <a:gd name="csX28" fmla="*/ 2499970 w 8333233"/>
              <a:gd name="csY28" fmla="*/ 3548946 h 3548946"/>
              <a:gd name="csX29" fmla="*/ 1638869 w 8333233"/>
              <a:gd name="csY29" fmla="*/ 3548946 h 3548946"/>
              <a:gd name="csX30" fmla="*/ 944433 w 8333233"/>
              <a:gd name="csY30" fmla="*/ 3548946 h 3548946"/>
              <a:gd name="csX31" fmla="*/ 0 w 8333233"/>
              <a:gd name="csY31" fmla="*/ 3548946 h 3548946"/>
              <a:gd name="csX32" fmla="*/ 0 w 8333233"/>
              <a:gd name="csY32" fmla="*/ 2886476 h 3548946"/>
              <a:gd name="csX33" fmla="*/ 0 w 8333233"/>
              <a:gd name="csY33" fmla="*/ 2259496 h 3548946"/>
              <a:gd name="csX34" fmla="*/ 0 w 8333233"/>
              <a:gd name="csY34" fmla="*/ 1738984 h 3548946"/>
              <a:gd name="csX35" fmla="*/ 0 w 8333233"/>
              <a:gd name="csY35" fmla="*/ 1112003 h 3548946"/>
              <a:gd name="csX36" fmla="*/ 0 w 8333233"/>
              <a:gd name="csY36" fmla="*/ 556002 h 3548946"/>
              <a:gd name="csX37" fmla="*/ 0 w 8333233"/>
              <a:gd name="csY37" fmla="*/ 0 h 3548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8333233" h="3548946" fill="none" extrusionOk="0">
                <a:moveTo>
                  <a:pt x="0" y="0"/>
                </a:moveTo>
                <a:cubicBezTo>
                  <a:pt x="164717" y="-1593"/>
                  <a:pt x="302162" y="-10666"/>
                  <a:pt x="444439" y="0"/>
                </a:cubicBezTo>
                <a:cubicBezTo>
                  <a:pt x="586716" y="10666"/>
                  <a:pt x="829442" y="-4631"/>
                  <a:pt x="1055543" y="0"/>
                </a:cubicBezTo>
                <a:cubicBezTo>
                  <a:pt x="1281644" y="4631"/>
                  <a:pt x="1410489" y="16459"/>
                  <a:pt x="1749979" y="0"/>
                </a:cubicBezTo>
                <a:cubicBezTo>
                  <a:pt x="2089469" y="-16459"/>
                  <a:pt x="1995829" y="-1960"/>
                  <a:pt x="2194418" y="0"/>
                </a:cubicBezTo>
                <a:cubicBezTo>
                  <a:pt x="2393007" y="1960"/>
                  <a:pt x="2511050" y="-17728"/>
                  <a:pt x="2722189" y="0"/>
                </a:cubicBezTo>
                <a:cubicBezTo>
                  <a:pt x="2933328" y="17728"/>
                  <a:pt x="3049844" y="11332"/>
                  <a:pt x="3333293" y="0"/>
                </a:cubicBezTo>
                <a:cubicBezTo>
                  <a:pt x="3616742" y="-11332"/>
                  <a:pt x="3722735" y="24095"/>
                  <a:pt x="4027729" y="0"/>
                </a:cubicBezTo>
                <a:cubicBezTo>
                  <a:pt x="4332723" y="-24095"/>
                  <a:pt x="4570621" y="-14855"/>
                  <a:pt x="4805498" y="0"/>
                </a:cubicBezTo>
                <a:cubicBezTo>
                  <a:pt x="5040375" y="14855"/>
                  <a:pt x="5159605" y="-15913"/>
                  <a:pt x="5333269" y="0"/>
                </a:cubicBezTo>
                <a:cubicBezTo>
                  <a:pt x="5506933" y="15913"/>
                  <a:pt x="5842267" y="9752"/>
                  <a:pt x="6111038" y="0"/>
                </a:cubicBezTo>
                <a:cubicBezTo>
                  <a:pt x="6379809" y="-9752"/>
                  <a:pt x="6384641" y="7799"/>
                  <a:pt x="6555477" y="0"/>
                </a:cubicBezTo>
                <a:cubicBezTo>
                  <a:pt x="6726313" y="-7799"/>
                  <a:pt x="7150758" y="-17048"/>
                  <a:pt x="7333245" y="0"/>
                </a:cubicBezTo>
                <a:cubicBezTo>
                  <a:pt x="7515732" y="17048"/>
                  <a:pt x="8088454" y="14152"/>
                  <a:pt x="8333233" y="0"/>
                </a:cubicBezTo>
                <a:cubicBezTo>
                  <a:pt x="8304545" y="289904"/>
                  <a:pt x="8360888" y="494015"/>
                  <a:pt x="8333233" y="626980"/>
                </a:cubicBezTo>
                <a:cubicBezTo>
                  <a:pt x="8305578" y="759945"/>
                  <a:pt x="8305135" y="934280"/>
                  <a:pt x="8333233" y="1218471"/>
                </a:cubicBezTo>
                <a:cubicBezTo>
                  <a:pt x="8361331" y="1502662"/>
                  <a:pt x="8327756" y="1526541"/>
                  <a:pt x="8333233" y="1703494"/>
                </a:cubicBezTo>
                <a:cubicBezTo>
                  <a:pt x="8338710" y="1880447"/>
                  <a:pt x="8333869" y="2056659"/>
                  <a:pt x="8333233" y="2188517"/>
                </a:cubicBezTo>
                <a:cubicBezTo>
                  <a:pt x="8332597" y="2320375"/>
                  <a:pt x="8321656" y="2593474"/>
                  <a:pt x="8333233" y="2815497"/>
                </a:cubicBezTo>
                <a:cubicBezTo>
                  <a:pt x="8344810" y="3037520"/>
                  <a:pt x="8325499" y="3336634"/>
                  <a:pt x="8333233" y="3548946"/>
                </a:cubicBezTo>
                <a:cubicBezTo>
                  <a:pt x="8135905" y="3539046"/>
                  <a:pt x="7981695" y="3575448"/>
                  <a:pt x="7722129" y="3548946"/>
                </a:cubicBezTo>
                <a:cubicBezTo>
                  <a:pt x="7462563" y="3522444"/>
                  <a:pt x="7492936" y="3558561"/>
                  <a:pt x="7277690" y="3548946"/>
                </a:cubicBezTo>
                <a:cubicBezTo>
                  <a:pt x="7062444" y="3539331"/>
                  <a:pt x="6927533" y="3540916"/>
                  <a:pt x="6666586" y="3548946"/>
                </a:cubicBezTo>
                <a:cubicBezTo>
                  <a:pt x="6405639" y="3556976"/>
                  <a:pt x="6238027" y="3531170"/>
                  <a:pt x="5888818" y="3548946"/>
                </a:cubicBezTo>
                <a:cubicBezTo>
                  <a:pt x="5539609" y="3566722"/>
                  <a:pt x="5375526" y="3527966"/>
                  <a:pt x="5111050" y="3548946"/>
                </a:cubicBezTo>
                <a:cubicBezTo>
                  <a:pt x="4846574" y="3569926"/>
                  <a:pt x="4781476" y="3567482"/>
                  <a:pt x="4499946" y="3548946"/>
                </a:cubicBezTo>
                <a:cubicBezTo>
                  <a:pt x="4218416" y="3530410"/>
                  <a:pt x="4168298" y="3527040"/>
                  <a:pt x="3888842" y="3548946"/>
                </a:cubicBezTo>
                <a:cubicBezTo>
                  <a:pt x="3609386" y="3570852"/>
                  <a:pt x="3384927" y="3578353"/>
                  <a:pt x="3111074" y="3548946"/>
                </a:cubicBezTo>
                <a:cubicBezTo>
                  <a:pt x="2837221" y="3519539"/>
                  <a:pt x="2759258" y="3533089"/>
                  <a:pt x="2499970" y="3548946"/>
                </a:cubicBezTo>
                <a:cubicBezTo>
                  <a:pt x="2240682" y="3564803"/>
                  <a:pt x="2001270" y="3583255"/>
                  <a:pt x="1638869" y="3548946"/>
                </a:cubicBezTo>
                <a:cubicBezTo>
                  <a:pt x="1276468" y="3514637"/>
                  <a:pt x="1256280" y="3538961"/>
                  <a:pt x="944433" y="3548946"/>
                </a:cubicBezTo>
                <a:cubicBezTo>
                  <a:pt x="632586" y="3558931"/>
                  <a:pt x="198269" y="3510804"/>
                  <a:pt x="0" y="3548946"/>
                </a:cubicBezTo>
                <a:cubicBezTo>
                  <a:pt x="13743" y="3278892"/>
                  <a:pt x="6982" y="3043821"/>
                  <a:pt x="0" y="2886476"/>
                </a:cubicBezTo>
                <a:cubicBezTo>
                  <a:pt x="-6982" y="2729131"/>
                  <a:pt x="19519" y="2528708"/>
                  <a:pt x="0" y="2259496"/>
                </a:cubicBezTo>
                <a:cubicBezTo>
                  <a:pt x="-19519" y="1990284"/>
                  <a:pt x="-8688" y="1899098"/>
                  <a:pt x="0" y="1738984"/>
                </a:cubicBezTo>
                <a:cubicBezTo>
                  <a:pt x="8688" y="1578870"/>
                  <a:pt x="20672" y="1343259"/>
                  <a:pt x="0" y="1112003"/>
                </a:cubicBezTo>
                <a:cubicBezTo>
                  <a:pt x="-20672" y="880747"/>
                  <a:pt x="-11244" y="799411"/>
                  <a:pt x="0" y="556002"/>
                </a:cubicBezTo>
                <a:cubicBezTo>
                  <a:pt x="11244" y="312593"/>
                  <a:pt x="3113" y="137014"/>
                  <a:pt x="0" y="0"/>
                </a:cubicBezTo>
                <a:close/>
              </a:path>
              <a:path w="8333233" h="3548946" stroke="0" extrusionOk="0">
                <a:moveTo>
                  <a:pt x="0" y="0"/>
                </a:moveTo>
                <a:cubicBezTo>
                  <a:pt x="268941" y="-3383"/>
                  <a:pt x="465417" y="-30556"/>
                  <a:pt x="694436" y="0"/>
                </a:cubicBezTo>
                <a:cubicBezTo>
                  <a:pt x="923455" y="30556"/>
                  <a:pt x="1161410" y="5097"/>
                  <a:pt x="1388872" y="0"/>
                </a:cubicBezTo>
                <a:cubicBezTo>
                  <a:pt x="1616334" y="-5097"/>
                  <a:pt x="1842625" y="486"/>
                  <a:pt x="2083308" y="0"/>
                </a:cubicBezTo>
                <a:cubicBezTo>
                  <a:pt x="2323991" y="-486"/>
                  <a:pt x="2477199" y="3455"/>
                  <a:pt x="2777744" y="0"/>
                </a:cubicBezTo>
                <a:cubicBezTo>
                  <a:pt x="3078289" y="-3455"/>
                  <a:pt x="3292846" y="5089"/>
                  <a:pt x="3555513" y="0"/>
                </a:cubicBezTo>
                <a:cubicBezTo>
                  <a:pt x="3818180" y="-5089"/>
                  <a:pt x="4165314" y="4713"/>
                  <a:pt x="4333281" y="0"/>
                </a:cubicBezTo>
                <a:cubicBezTo>
                  <a:pt x="4501248" y="-4713"/>
                  <a:pt x="4614447" y="2026"/>
                  <a:pt x="4777720" y="0"/>
                </a:cubicBezTo>
                <a:cubicBezTo>
                  <a:pt x="4940993" y="-2026"/>
                  <a:pt x="5267317" y="-13260"/>
                  <a:pt x="5638821" y="0"/>
                </a:cubicBezTo>
                <a:cubicBezTo>
                  <a:pt x="6010325" y="13260"/>
                  <a:pt x="5901439" y="7497"/>
                  <a:pt x="6083260" y="0"/>
                </a:cubicBezTo>
                <a:cubicBezTo>
                  <a:pt x="6265081" y="-7497"/>
                  <a:pt x="6525609" y="-19321"/>
                  <a:pt x="6861029" y="0"/>
                </a:cubicBezTo>
                <a:cubicBezTo>
                  <a:pt x="7196449" y="19321"/>
                  <a:pt x="7309502" y="11930"/>
                  <a:pt x="7638797" y="0"/>
                </a:cubicBezTo>
                <a:cubicBezTo>
                  <a:pt x="7968092" y="-11930"/>
                  <a:pt x="8051300" y="-2596"/>
                  <a:pt x="8333233" y="0"/>
                </a:cubicBezTo>
                <a:cubicBezTo>
                  <a:pt x="8357879" y="285135"/>
                  <a:pt x="8359744" y="427138"/>
                  <a:pt x="8333233" y="662470"/>
                </a:cubicBezTo>
                <a:cubicBezTo>
                  <a:pt x="8306723" y="897802"/>
                  <a:pt x="8310384" y="997823"/>
                  <a:pt x="8333233" y="1324940"/>
                </a:cubicBezTo>
                <a:cubicBezTo>
                  <a:pt x="8356083" y="1652057"/>
                  <a:pt x="8313144" y="1754683"/>
                  <a:pt x="8333233" y="1987410"/>
                </a:cubicBezTo>
                <a:cubicBezTo>
                  <a:pt x="8353323" y="2220137"/>
                  <a:pt x="8330356" y="2366387"/>
                  <a:pt x="8333233" y="2543411"/>
                </a:cubicBezTo>
                <a:cubicBezTo>
                  <a:pt x="8336110" y="2720435"/>
                  <a:pt x="8306669" y="3146404"/>
                  <a:pt x="8333233" y="3548946"/>
                </a:cubicBezTo>
                <a:cubicBezTo>
                  <a:pt x="8002929" y="3535875"/>
                  <a:pt x="7975107" y="3571172"/>
                  <a:pt x="7638797" y="3548946"/>
                </a:cubicBezTo>
                <a:cubicBezTo>
                  <a:pt x="7302487" y="3526720"/>
                  <a:pt x="7218078" y="3531453"/>
                  <a:pt x="7027693" y="3548946"/>
                </a:cubicBezTo>
                <a:cubicBezTo>
                  <a:pt x="6837308" y="3566439"/>
                  <a:pt x="6675219" y="3550520"/>
                  <a:pt x="6499922" y="3548946"/>
                </a:cubicBezTo>
                <a:cubicBezTo>
                  <a:pt x="6324625" y="3547372"/>
                  <a:pt x="6209387" y="3540295"/>
                  <a:pt x="6055483" y="3548946"/>
                </a:cubicBezTo>
                <a:cubicBezTo>
                  <a:pt x="5901579" y="3557597"/>
                  <a:pt x="5617598" y="3576026"/>
                  <a:pt x="5361047" y="3548946"/>
                </a:cubicBezTo>
                <a:cubicBezTo>
                  <a:pt x="5104496" y="3521866"/>
                  <a:pt x="4925962" y="3514129"/>
                  <a:pt x="4583278" y="3548946"/>
                </a:cubicBezTo>
                <a:cubicBezTo>
                  <a:pt x="4240594" y="3583763"/>
                  <a:pt x="4229248" y="3543381"/>
                  <a:pt x="4138839" y="3548946"/>
                </a:cubicBezTo>
                <a:cubicBezTo>
                  <a:pt x="4048430" y="3554511"/>
                  <a:pt x="3687634" y="3522390"/>
                  <a:pt x="3527735" y="3548946"/>
                </a:cubicBezTo>
                <a:cubicBezTo>
                  <a:pt x="3367836" y="3575502"/>
                  <a:pt x="3133881" y="3570473"/>
                  <a:pt x="2999964" y="3548946"/>
                </a:cubicBezTo>
                <a:cubicBezTo>
                  <a:pt x="2866047" y="3527419"/>
                  <a:pt x="2526410" y="3525740"/>
                  <a:pt x="2138863" y="3548946"/>
                </a:cubicBezTo>
                <a:cubicBezTo>
                  <a:pt x="1751316" y="3572152"/>
                  <a:pt x="1790246" y="3541766"/>
                  <a:pt x="1611092" y="3548946"/>
                </a:cubicBezTo>
                <a:cubicBezTo>
                  <a:pt x="1431938" y="3556126"/>
                  <a:pt x="1153529" y="3534311"/>
                  <a:pt x="749991" y="3548946"/>
                </a:cubicBezTo>
                <a:cubicBezTo>
                  <a:pt x="346453" y="3563581"/>
                  <a:pt x="245321" y="3526438"/>
                  <a:pt x="0" y="3548946"/>
                </a:cubicBezTo>
                <a:cubicBezTo>
                  <a:pt x="-13842" y="3358551"/>
                  <a:pt x="11519" y="3208861"/>
                  <a:pt x="0" y="3063923"/>
                </a:cubicBezTo>
                <a:cubicBezTo>
                  <a:pt x="-11519" y="2918985"/>
                  <a:pt x="-5644" y="2692544"/>
                  <a:pt x="0" y="2578901"/>
                </a:cubicBezTo>
                <a:cubicBezTo>
                  <a:pt x="5644" y="2465258"/>
                  <a:pt x="-20096" y="2213104"/>
                  <a:pt x="0" y="2093878"/>
                </a:cubicBezTo>
                <a:cubicBezTo>
                  <a:pt x="20096" y="1974652"/>
                  <a:pt x="-20094" y="1671096"/>
                  <a:pt x="0" y="1537877"/>
                </a:cubicBezTo>
                <a:cubicBezTo>
                  <a:pt x="20094" y="1404658"/>
                  <a:pt x="-1420" y="1238985"/>
                  <a:pt x="0" y="981875"/>
                </a:cubicBezTo>
                <a:cubicBezTo>
                  <a:pt x="1420" y="724765"/>
                  <a:pt x="4141" y="211305"/>
                  <a:pt x="0" y="0"/>
                </a:cubicBezTo>
                <a:close/>
              </a:path>
            </a:pathLst>
          </a:custGeom>
          <a:ln w="38100">
            <a:solidFill>
              <a:schemeClr val="accent1"/>
            </a:solidFill>
            <a:extLst>
              <a:ext uri="{C807C97D-BFC1-408E-A445-0C87EB9F89A2}">
                <ask:lineSketchStyleProps xmlns:ask="http://schemas.microsoft.com/office/drawing/2018/sketchyshapes" sd="3785378957">
                  <a:prstGeom prst="rect">
                    <a:avLst/>
                  </a:prstGeom>
                  <ask:type>
                    <ask:lineSketchFreehand/>
                  </ask:type>
                </ask:lineSketchStyleProps>
              </a:ext>
            </a:extLst>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latin typeface="HGSｺﾞｼｯｸE" panose="020B0900000000000000" pitchFamily="50" charset="-128"/>
                <a:ea typeface="HGSｺﾞｼｯｸE" panose="020B0900000000000000" pitchFamily="50" charset="-128"/>
              </a:rPr>
              <a:t>【</a:t>
            </a:r>
            <a:r>
              <a:rPr lang="ja-JP" altLang="en-US" sz="2000" dirty="0">
                <a:latin typeface="HGSｺﾞｼｯｸE" panose="020B0900000000000000" pitchFamily="50" charset="-128"/>
                <a:ea typeface="HGSｺﾞｼｯｸE" panose="020B0900000000000000" pitchFamily="50" charset="-128"/>
              </a:rPr>
              <a:t>研究の目的</a:t>
            </a:r>
            <a:r>
              <a:rPr lang="en-US" altLang="ja-JP" sz="2000" dirty="0">
                <a:latin typeface="HGSｺﾞｼｯｸE" panose="020B0900000000000000" pitchFamily="50" charset="-128"/>
                <a:ea typeface="HGSｺﾞｼｯｸE" panose="020B0900000000000000" pitchFamily="50" charset="-128"/>
              </a:rPr>
              <a:t>】</a:t>
            </a:r>
          </a:p>
          <a:p>
            <a:pPr marL="0" indent="0">
              <a:buNone/>
            </a:pPr>
            <a:r>
              <a:rPr lang="ja-JP" altLang="en-US" sz="2000" dirty="0">
                <a:latin typeface="HGSｺﾞｼｯｸE" panose="020B0900000000000000" pitchFamily="50" charset="-128"/>
                <a:ea typeface="HGSｺﾞｼｯｸE" panose="020B0900000000000000" pitchFamily="50" charset="-128"/>
              </a:rPr>
              <a:t>　韮高生の中で甲府の中学から入学した人を対象にアンケートを行い、志望理由、甲府から通ううえで思っていること等を調査し推測する</a:t>
            </a:r>
            <a:endParaRPr lang="en-US" altLang="ja-JP" sz="2000" dirty="0">
              <a:latin typeface="HGSｺﾞｼｯｸE" panose="020B0900000000000000" pitchFamily="50" charset="-128"/>
              <a:ea typeface="HGSｺﾞｼｯｸE" panose="020B0900000000000000" pitchFamily="50" charset="-128"/>
            </a:endParaRPr>
          </a:p>
          <a:p>
            <a:pPr marL="0" indent="0">
              <a:buNone/>
            </a:pPr>
            <a:r>
              <a:rPr lang="en-US" altLang="ja-JP" sz="2000" dirty="0">
                <a:latin typeface="HGSｺﾞｼｯｸE" panose="020B0900000000000000" pitchFamily="50" charset="-128"/>
                <a:ea typeface="HGSｺﾞｼｯｸE" panose="020B0900000000000000" pitchFamily="50" charset="-128"/>
              </a:rPr>
              <a:t>【</a:t>
            </a:r>
            <a:r>
              <a:rPr lang="ja-JP" altLang="en-US" sz="2000" dirty="0">
                <a:latin typeface="HGSｺﾞｼｯｸE" panose="020B0900000000000000" pitchFamily="50" charset="-128"/>
                <a:ea typeface="HGSｺﾞｼｯｸE" panose="020B0900000000000000" pitchFamily="50" charset="-128"/>
              </a:rPr>
              <a:t>考察</a:t>
            </a:r>
            <a:r>
              <a:rPr lang="en-US" altLang="ja-JP" sz="2000" dirty="0">
                <a:latin typeface="HGSｺﾞｼｯｸE" panose="020B0900000000000000" pitchFamily="50" charset="-128"/>
                <a:ea typeface="HGSｺﾞｼｯｸE" panose="020B0900000000000000" pitchFamily="50" charset="-128"/>
              </a:rPr>
              <a:t>】</a:t>
            </a:r>
          </a:p>
          <a:p>
            <a:pPr marL="0" indent="0">
              <a:buNone/>
            </a:pPr>
            <a:r>
              <a:rPr lang="ja-JP" altLang="en-US" sz="2000" dirty="0">
                <a:latin typeface="HGSｺﾞｼｯｸE" panose="020B0900000000000000" pitchFamily="50" charset="-128"/>
                <a:ea typeface="HGSｺﾞｼｯｸE" panose="020B0900000000000000" pitchFamily="50" charset="-128"/>
              </a:rPr>
              <a:t>・志望理由として「自分の学力を考えて志望した。」「興味のある部活動があった。」などが多く見られた</a:t>
            </a:r>
            <a:endParaRPr lang="en-US" altLang="ja-JP" sz="2000" dirty="0">
              <a:latin typeface="HGSｺﾞｼｯｸE" panose="020B0900000000000000" pitchFamily="50" charset="-128"/>
              <a:ea typeface="HGSｺﾞｼｯｸE" panose="020B0900000000000000" pitchFamily="50" charset="-128"/>
            </a:endParaRPr>
          </a:p>
          <a:p>
            <a:pPr marL="0" indent="0">
              <a:buNone/>
            </a:pPr>
            <a:r>
              <a:rPr lang="ja-JP" altLang="en-US" sz="2000" dirty="0">
                <a:latin typeface="HGSｺﾞｼｯｸE" panose="020B0900000000000000" pitchFamily="50" charset="-128"/>
                <a:ea typeface="HGSｺﾞｼｯｸE" panose="020B0900000000000000" pitchFamily="50" charset="-128"/>
              </a:rPr>
              <a:t>・思っていることとして「通学時間が長い。」「学校の周辺で遊べる場所が少ない。」などが見られた。</a:t>
            </a:r>
            <a:endParaRPr lang="en-US" altLang="ja-JP" sz="2000" dirty="0">
              <a:latin typeface="HGSｺﾞｼｯｸE" panose="020B0900000000000000" pitchFamily="50" charset="-128"/>
              <a:ea typeface="HGSｺﾞｼｯｸE" panose="020B0900000000000000" pitchFamily="50" charset="-128"/>
            </a:endParaRPr>
          </a:p>
          <a:p>
            <a:pPr marL="0" indent="0">
              <a:buNone/>
            </a:pPr>
            <a:r>
              <a:rPr lang="ja-JP" altLang="en-US" sz="2000" dirty="0">
                <a:latin typeface="HGSｺﾞｼｯｸE" panose="020B0900000000000000" pitchFamily="50" charset="-128"/>
                <a:ea typeface="HGSｺﾞｼｯｸE" panose="020B0900000000000000" pitchFamily="50" charset="-128"/>
              </a:rPr>
              <a:t>・また、甲府の高校のほうが多いため、選択肢が多いのも理由の一つであると考えられる。</a:t>
            </a:r>
            <a:endParaRPr lang="en-US" altLang="ja-JP" sz="2400" dirty="0">
              <a:latin typeface="HGSｺﾞｼｯｸE" panose="020B0900000000000000" pitchFamily="50" charset="-128"/>
              <a:ea typeface="HGSｺﾞｼｯｸE" panose="020B0900000000000000" pitchFamily="50" charset="-128"/>
            </a:endParaRPr>
          </a:p>
        </p:txBody>
      </p:sp>
      <p:sp>
        <p:nvSpPr>
          <p:cNvPr id="7" name="テキスト ボックス 6">
            <a:extLst>
              <a:ext uri="{FF2B5EF4-FFF2-40B4-BE49-F238E27FC236}">
                <a16:creationId xmlns:a16="http://schemas.microsoft.com/office/drawing/2014/main" id="{0A881866-EBF0-77C2-A6EA-D7307F617793}"/>
              </a:ext>
            </a:extLst>
          </p:cNvPr>
          <p:cNvSpPr txBox="1"/>
          <p:nvPr/>
        </p:nvSpPr>
        <p:spPr>
          <a:xfrm>
            <a:off x="9011604" y="4353419"/>
            <a:ext cx="3035808" cy="954107"/>
          </a:xfrm>
          <a:prstGeom prst="rect">
            <a:avLst/>
          </a:prstGeom>
          <a:noFill/>
        </p:spPr>
        <p:txBody>
          <a:bodyPr wrap="square">
            <a:spAutoFit/>
          </a:bodyPr>
          <a:lstStyle/>
          <a:p>
            <a:pPr algn="ctr"/>
            <a:r>
              <a:rPr kumimoji="1" lang="ja-JP" altLang="en-US" sz="2800" dirty="0">
                <a:solidFill>
                  <a:srgbClr val="FF0000"/>
                </a:solidFill>
                <a:ea typeface="HG創英角ｺﾞｼｯｸUB" panose="020B0909000000000000" pitchFamily="49" charset="-128"/>
              </a:rPr>
              <a:t>結論がないと</a:t>
            </a:r>
            <a:endParaRPr kumimoji="1" lang="en-US" altLang="ja-JP" sz="2800" dirty="0">
              <a:solidFill>
                <a:srgbClr val="FF0000"/>
              </a:solidFill>
              <a:ea typeface="HG創英角ｺﾞｼｯｸUB" panose="020B0909000000000000" pitchFamily="49" charset="-128"/>
            </a:endParaRPr>
          </a:p>
          <a:p>
            <a:pPr algn="ctr"/>
            <a:r>
              <a:rPr kumimoji="1" lang="ja-JP" altLang="en-US" sz="2800" dirty="0">
                <a:solidFill>
                  <a:srgbClr val="FF0000"/>
                </a:solidFill>
                <a:ea typeface="HG創英角ｺﾞｼｯｸUB" panose="020B0909000000000000" pitchFamily="49" charset="-128"/>
              </a:rPr>
              <a:t>研究として不完全</a:t>
            </a:r>
          </a:p>
        </p:txBody>
      </p:sp>
      <p:sp>
        <p:nvSpPr>
          <p:cNvPr id="8" name="テキスト ボックス 7">
            <a:extLst>
              <a:ext uri="{FF2B5EF4-FFF2-40B4-BE49-F238E27FC236}">
                <a16:creationId xmlns:a16="http://schemas.microsoft.com/office/drawing/2014/main" id="{07B13D4D-8DC8-AE4E-B018-D138D74E484E}"/>
              </a:ext>
            </a:extLst>
          </p:cNvPr>
          <p:cNvSpPr txBox="1"/>
          <p:nvPr/>
        </p:nvSpPr>
        <p:spPr>
          <a:xfrm rot="10800000">
            <a:off x="7676390" y="4563064"/>
            <a:ext cx="2219325" cy="707886"/>
          </a:xfrm>
          <a:prstGeom prst="rect">
            <a:avLst/>
          </a:prstGeom>
          <a:noFill/>
        </p:spPr>
        <p:txBody>
          <a:bodyPr wrap="square" rtlCol="0">
            <a:spAutoFit/>
          </a:bodyPr>
          <a:lstStyle/>
          <a:p>
            <a:pPr algn="ctr"/>
            <a:r>
              <a:rPr kumimoji="1" lang="ja-JP" altLang="en-US" sz="4000" dirty="0"/>
              <a:t>⇒</a:t>
            </a:r>
          </a:p>
        </p:txBody>
      </p:sp>
    </p:spTree>
    <p:extLst>
      <p:ext uri="{BB962C8B-B14F-4D97-AF65-F5344CB8AC3E}">
        <p14:creationId xmlns:p14="http://schemas.microsoft.com/office/powerpoint/2010/main" val="2897489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69495EA-70B3-06AC-2E96-1F2D7323E6BD}"/>
              </a:ext>
            </a:extLst>
          </p:cNvPr>
          <p:cNvSpPr>
            <a:spLocks noGrp="1"/>
          </p:cNvSpPr>
          <p:nvPr>
            <p:ph idx="1"/>
          </p:nvPr>
        </p:nvSpPr>
        <p:spPr>
          <a:xfrm>
            <a:off x="838200" y="1253330"/>
            <a:ext cx="10515600" cy="5604669"/>
          </a:xfrm>
        </p:spPr>
        <p:txBody>
          <a:bodyPr>
            <a:normAutofit/>
          </a:bodyPr>
          <a:lstStyle/>
          <a:p>
            <a:pPr marL="0" indent="0">
              <a:buNone/>
            </a:pPr>
            <a:r>
              <a:rPr lang="en-US" altLang="ja-JP" sz="3600" dirty="0">
                <a:latin typeface="HGSSoeiKakugothicUB"/>
                <a:ea typeface="HGSSoeiKakugothicUB"/>
              </a:rPr>
              <a:t>2</a:t>
            </a:r>
            <a:r>
              <a:rPr lang="ja-JP" altLang="en-US" sz="3600" dirty="0">
                <a:latin typeface="HGSSoeiKakugothicUB"/>
                <a:ea typeface="HGSSoeiKakugothicUB"/>
              </a:rPr>
              <a:t>．取り組む内容と研究内容を一致させる</a:t>
            </a:r>
            <a:endParaRPr kumimoji="1" lang="en-US" altLang="ja-JP" sz="3600" dirty="0"/>
          </a:p>
          <a:p>
            <a:pPr marL="0" indent="0" algn="ctr">
              <a:buNone/>
            </a:pPr>
            <a:r>
              <a:rPr kumimoji="1" lang="en-US" altLang="ja-JP" sz="3200" dirty="0"/>
              <a:t>【</a:t>
            </a:r>
            <a:r>
              <a:rPr kumimoji="1" lang="ja-JP" altLang="en-US" sz="3200" dirty="0"/>
              <a:t>目的</a:t>
            </a:r>
            <a:r>
              <a:rPr kumimoji="1" lang="en-US" altLang="ja-JP" sz="3200" dirty="0"/>
              <a:t>】</a:t>
            </a:r>
            <a:r>
              <a:rPr kumimoji="1" lang="ja-JP" altLang="en-US" sz="3200" dirty="0"/>
              <a:t>なぜ甲府からの進学率が低いのか</a:t>
            </a:r>
            <a:endParaRPr lang="en-US" altLang="ja-JP" sz="3200" dirty="0"/>
          </a:p>
          <a:p>
            <a:pPr marL="0" indent="0" algn="ctr">
              <a:buNone/>
            </a:pPr>
            <a:endParaRPr lang="en-US" altLang="ja-JP" sz="2000" dirty="0"/>
          </a:p>
          <a:p>
            <a:pPr marL="0" indent="0" algn="ctr">
              <a:buNone/>
            </a:pPr>
            <a:r>
              <a:rPr lang="en-US" altLang="ja-JP" sz="3200" dirty="0"/>
              <a:t>【</a:t>
            </a:r>
            <a:r>
              <a:rPr lang="ja-JP" altLang="en-US" sz="3200" dirty="0"/>
              <a:t>結論</a:t>
            </a:r>
            <a:r>
              <a:rPr lang="en-US" altLang="ja-JP" sz="3200" dirty="0"/>
              <a:t>】</a:t>
            </a:r>
            <a:r>
              <a:rPr lang="ja-JP" altLang="en-US" sz="3200" dirty="0"/>
              <a:t>山梨県の少子化が影響している</a:t>
            </a:r>
            <a:endParaRPr lang="en-US" altLang="ja-JP" sz="3200" dirty="0"/>
          </a:p>
          <a:p>
            <a:pPr marL="0" indent="0" algn="ctr">
              <a:buNone/>
            </a:pPr>
            <a:r>
              <a:rPr lang="ja-JP" altLang="en-US" sz="5400" dirty="0"/>
              <a:t>⇓</a:t>
            </a:r>
            <a:endParaRPr lang="en-US" altLang="ja-JP" sz="5400" dirty="0"/>
          </a:p>
          <a:p>
            <a:pPr marL="0" indent="0" algn="ctr">
              <a:buNone/>
            </a:pPr>
            <a:r>
              <a:rPr lang="en-US" altLang="ja-JP" sz="3200" dirty="0"/>
              <a:t>【</a:t>
            </a:r>
            <a:r>
              <a:rPr lang="ja-JP" altLang="en-US" sz="3200" dirty="0"/>
              <a:t>目的</a:t>
            </a:r>
            <a:r>
              <a:rPr lang="en-US" altLang="ja-JP" sz="3200" dirty="0"/>
              <a:t>】</a:t>
            </a:r>
            <a:r>
              <a:rPr lang="ja-JP" altLang="en-US" sz="3200" dirty="0"/>
              <a:t>なぜ韮崎高校の入学者が減っているのか</a:t>
            </a:r>
            <a:endParaRPr lang="en-US" altLang="ja-JP" sz="3200" dirty="0"/>
          </a:p>
          <a:p>
            <a:pPr marL="0" indent="0" algn="ctr">
              <a:buNone/>
            </a:pPr>
            <a:endParaRPr lang="en-US" altLang="ja-JP" sz="2000" dirty="0"/>
          </a:p>
          <a:p>
            <a:pPr marL="0" indent="0" algn="ctr">
              <a:buNone/>
            </a:pPr>
            <a:r>
              <a:rPr lang="en-US" altLang="ja-JP" sz="3200" dirty="0"/>
              <a:t>【</a:t>
            </a:r>
            <a:r>
              <a:rPr lang="ja-JP" altLang="en-US" sz="3200" dirty="0"/>
              <a:t>結論</a:t>
            </a:r>
            <a:r>
              <a:rPr lang="en-US" altLang="ja-JP" sz="3200" dirty="0"/>
              <a:t>】</a:t>
            </a:r>
            <a:r>
              <a:rPr lang="ja-JP" altLang="en-US" sz="3200" dirty="0"/>
              <a:t>山梨県の少子化が影響している</a:t>
            </a:r>
          </a:p>
          <a:p>
            <a:endParaRPr kumimoji="1" lang="ja-JP" altLang="en-US" i="1" dirty="0"/>
          </a:p>
        </p:txBody>
      </p:sp>
      <p:sp>
        <p:nvSpPr>
          <p:cNvPr id="4" name="スライド番号プレースホルダー 3">
            <a:extLst>
              <a:ext uri="{FF2B5EF4-FFF2-40B4-BE49-F238E27FC236}">
                <a16:creationId xmlns:a16="http://schemas.microsoft.com/office/drawing/2014/main" id="{B8DE1997-7F01-8339-4023-24AA2623E8C1}"/>
              </a:ext>
            </a:extLst>
          </p:cNvPr>
          <p:cNvSpPr>
            <a:spLocks noGrp="1"/>
          </p:cNvSpPr>
          <p:nvPr>
            <p:ph type="sldNum" sz="quarter" idx="12"/>
          </p:nvPr>
        </p:nvSpPr>
        <p:spPr/>
        <p:txBody>
          <a:bodyPr/>
          <a:lstStyle/>
          <a:p>
            <a:fld id="{FEF2A477-D289-406F-BE62-F4222DFC4C4D}" type="slidenum">
              <a:rPr kumimoji="1" lang="ja-JP" altLang="en-US" smtClean="0"/>
              <a:t>37</a:t>
            </a:fld>
            <a:endParaRPr kumimoji="1" lang="ja-JP" altLang="en-US"/>
          </a:p>
        </p:txBody>
      </p:sp>
    </p:spTree>
    <p:extLst>
      <p:ext uri="{BB962C8B-B14F-4D97-AF65-F5344CB8AC3E}">
        <p14:creationId xmlns:p14="http://schemas.microsoft.com/office/powerpoint/2010/main" val="1826766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6C7A04-713F-D757-FA87-4FE90604EA6D}"/>
              </a:ext>
            </a:extLst>
          </p:cNvPr>
          <p:cNvSpPr>
            <a:spLocks noGrp="1"/>
          </p:cNvSpPr>
          <p:nvPr>
            <p:ph type="title"/>
          </p:nvPr>
        </p:nvSpPr>
        <p:spPr/>
        <p:txBody>
          <a:bodyPr>
            <a:normAutofit/>
          </a:bodyPr>
          <a:lstStyle/>
          <a:p>
            <a:r>
              <a:rPr lang="ja-JP" altLang="en-US" sz="4800" dirty="0">
                <a:solidFill>
                  <a:srgbClr val="0070C0"/>
                </a:solidFill>
                <a:latin typeface="HGPSoeiKakugothicUB"/>
                <a:ea typeface="HGPSoeiKakugothicUB"/>
              </a:rPr>
              <a:t>研究成果のまとめ方</a:t>
            </a:r>
            <a:endParaRPr kumimoji="1" lang="ja-JP" altLang="en-US" sz="4800" dirty="0"/>
          </a:p>
        </p:txBody>
      </p:sp>
      <p:sp>
        <p:nvSpPr>
          <p:cNvPr id="3" name="コンテンツ プレースホルダー 2">
            <a:extLst>
              <a:ext uri="{FF2B5EF4-FFF2-40B4-BE49-F238E27FC236}">
                <a16:creationId xmlns:a16="http://schemas.microsoft.com/office/drawing/2014/main" id="{62BC9703-0145-57EB-9266-D3A84832AAF0}"/>
              </a:ext>
            </a:extLst>
          </p:cNvPr>
          <p:cNvSpPr>
            <a:spLocks noGrp="1"/>
          </p:cNvSpPr>
          <p:nvPr>
            <p:ph idx="1"/>
          </p:nvPr>
        </p:nvSpPr>
        <p:spPr>
          <a:xfrm>
            <a:off x="838200" y="1825624"/>
            <a:ext cx="10372344" cy="5032375"/>
          </a:xfrm>
        </p:spPr>
        <p:txBody>
          <a:bodyPr>
            <a:normAutofit/>
          </a:bodyPr>
          <a:lstStyle/>
          <a:p>
            <a:pPr marL="0" indent="0">
              <a:buNone/>
            </a:pPr>
            <a:r>
              <a:rPr lang="en-US" altLang="ja-JP" sz="3600" dirty="0">
                <a:latin typeface="HGSSoeiKakugothicUB"/>
                <a:ea typeface="HGSSoeiKakugothicUB"/>
              </a:rPr>
              <a:t>1</a:t>
            </a:r>
            <a:r>
              <a:rPr lang="ja-JP" altLang="en-US" sz="3600" dirty="0">
                <a:latin typeface="HGSSoeiKakugothicUB"/>
                <a:ea typeface="HGSSoeiKakugothicUB"/>
              </a:rPr>
              <a:t>．取り組んだ内容のことをいったん忘れる　</a:t>
            </a:r>
            <a:endParaRPr lang="en-US" altLang="ja-JP" sz="3600" dirty="0">
              <a:latin typeface="HGSSoeiKakugothicUB"/>
              <a:ea typeface="HGSSoeiKakugothicUB"/>
            </a:endParaRPr>
          </a:p>
          <a:p>
            <a:endParaRPr lang="en-US" altLang="ja-JP" sz="3200" dirty="0">
              <a:latin typeface="HGSSoeiKakugothicUB"/>
              <a:ea typeface="HGSSoeiKakugothicUB"/>
            </a:endParaRPr>
          </a:p>
          <a:p>
            <a:pPr marL="0" indent="0">
              <a:buNone/>
            </a:pPr>
            <a:endParaRPr lang="en-US" altLang="ja-JP" sz="3200" dirty="0">
              <a:latin typeface="HGSSoeiKakugothicUB"/>
              <a:ea typeface="HGSSoeiKakugothicUB"/>
            </a:endParaRPr>
          </a:p>
          <a:p>
            <a:pPr marL="0" indent="0" algn="ctr">
              <a:buNone/>
            </a:pPr>
            <a:r>
              <a:rPr lang="ja-JP" altLang="en-US" sz="3200" dirty="0">
                <a:latin typeface="HGSSoeiKakugothicUB"/>
                <a:ea typeface="HGSSoeiKakugothicUB"/>
              </a:rPr>
              <a:t>「こういう問題を解決しようとした」「こういう狙いで研究を進めてきた」といった思いを断ち切る</a:t>
            </a:r>
            <a:endParaRPr lang="en-US" altLang="ja-JP" sz="3200" dirty="0">
              <a:latin typeface="HGSSoeiKakugothicUB"/>
              <a:ea typeface="HGSSoeiKakugothicUB"/>
            </a:endParaRPr>
          </a:p>
          <a:p>
            <a:pPr marL="0" indent="0" algn="ctr">
              <a:buNone/>
            </a:pPr>
            <a:r>
              <a:rPr lang="ja-JP" altLang="en-US" sz="5400" dirty="0">
                <a:latin typeface="HGSSoeiKakugothicUB"/>
                <a:ea typeface="HGSSoeiKakugothicUB"/>
              </a:rPr>
              <a:t>⇓</a:t>
            </a:r>
            <a:endParaRPr lang="en-US" altLang="ja-JP" sz="5400" dirty="0">
              <a:latin typeface="HGSSoeiKakugothicUB"/>
              <a:ea typeface="HGSSoeiKakugothicUB"/>
            </a:endParaRPr>
          </a:p>
          <a:p>
            <a:pPr marL="0" indent="0" algn="ctr">
              <a:buNone/>
            </a:pPr>
            <a:r>
              <a:rPr lang="ja-JP" altLang="en-US" sz="3600" dirty="0">
                <a:solidFill>
                  <a:srgbClr val="FF0000"/>
                </a:solidFill>
                <a:latin typeface="HGSSoeiKakugothicUB"/>
                <a:ea typeface="HGSSoeiKakugothicUB"/>
              </a:rPr>
              <a:t>偏見なくデータ・事実に向き合える</a:t>
            </a:r>
            <a:endParaRPr lang="en-US" altLang="ja-JP" sz="3600" dirty="0"/>
          </a:p>
          <a:p>
            <a:endParaRPr kumimoji="1" lang="ja-JP" altLang="en-US" dirty="0"/>
          </a:p>
        </p:txBody>
      </p:sp>
      <p:sp>
        <p:nvSpPr>
          <p:cNvPr id="4" name="スライド番号プレースホルダー 3">
            <a:extLst>
              <a:ext uri="{FF2B5EF4-FFF2-40B4-BE49-F238E27FC236}">
                <a16:creationId xmlns:a16="http://schemas.microsoft.com/office/drawing/2014/main" id="{0D7418BC-1C81-EF96-BA88-F82B87804D99}"/>
              </a:ext>
            </a:extLst>
          </p:cNvPr>
          <p:cNvSpPr>
            <a:spLocks noGrp="1"/>
          </p:cNvSpPr>
          <p:nvPr>
            <p:ph type="sldNum" sz="quarter" idx="12"/>
          </p:nvPr>
        </p:nvSpPr>
        <p:spPr/>
        <p:txBody>
          <a:bodyPr/>
          <a:lstStyle/>
          <a:p>
            <a:fld id="{FEF2A477-D289-406F-BE62-F4222DFC4C4D}" type="slidenum">
              <a:rPr kumimoji="1" lang="ja-JP" altLang="en-US" smtClean="0"/>
              <a:t>38</a:t>
            </a:fld>
            <a:endParaRPr kumimoji="1" lang="ja-JP" altLang="en-US"/>
          </a:p>
        </p:txBody>
      </p:sp>
      <p:pic>
        <p:nvPicPr>
          <p:cNvPr id="5" name="Picture 2" descr="何が何だかわからない人のイラスト（男性）">
            <a:extLst>
              <a:ext uri="{FF2B5EF4-FFF2-40B4-BE49-F238E27FC236}">
                <a16:creationId xmlns:a16="http://schemas.microsoft.com/office/drawing/2014/main" id="{00F3D728-A0E0-F54B-2BD7-8AC81C0DC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5782" y="559278"/>
            <a:ext cx="2396218" cy="2869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581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4FDB715A-B1A0-E899-90B1-4E68549DEB03}"/>
              </a:ext>
            </a:extLst>
          </p:cNvPr>
          <p:cNvSpPr>
            <a:spLocks noGrp="1"/>
          </p:cNvSpPr>
          <p:nvPr>
            <p:ph idx="1"/>
          </p:nvPr>
        </p:nvSpPr>
        <p:spPr>
          <a:xfrm>
            <a:off x="838200" y="1825625"/>
            <a:ext cx="11021568" cy="4351338"/>
          </a:xfrm>
        </p:spPr>
        <p:txBody>
          <a:bodyPr>
            <a:normAutofit/>
          </a:bodyPr>
          <a:lstStyle/>
          <a:p>
            <a:pPr marL="0" indent="0">
              <a:buNone/>
            </a:pPr>
            <a:r>
              <a:rPr lang="en-US" altLang="ja-JP" sz="3600" dirty="0">
                <a:latin typeface="HGSSoeiKakugothicUB"/>
                <a:ea typeface="HGSSoeiKakugothicUB"/>
              </a:rPr>
              <a:t>2.</a:t>
            </a:r>
            <a:r>
              <a:rPr lang="ja-JP" altLang="en-US" sz="3600" dirty="0">
                <a:latin typeface="HGSSoeiKakugothicUB"/>
                <a:ea typeface="HGSSoeiKakugothicUB"/>
              </a:rPr>
              <a:t>得られたデータ・事実をもとに結論を決める</a:t>
            </a:r>
            <a:endParaRPr lang="en-US" altLang="ja-JP" sz="3600" dirty="0">
              <a:latin typeface="HGSSoeiKakugothicUB"/>
              <a:ea typeface="HGSSoeiKakugothicUB"/>
            </a:endParaRPr>
          </a:p>
          <a:p>
            <a:pPr marL="0" indent="0">
              <a:buNone/>
            </a:pPr>
            <a:endParaRPr lang="en-US" altLang="ja-JP" sz="2800" dirty="0">
              <a:latin typeface="HGSSoeiKakugothicUB"/>
              <a:ea typeface="HGSSoeiKakugothicUB"/>
            </a:endParaRPr>
          </a:p>
          <a:p>
            <a:pPr marL="0" indent="0">
              <a:buNone/>
            </a:pPr>
            <a:endParaRPr kumimoji="1" lang="en-US" altLang="ja-JP" sz="2800" dirty="0"/>
          </a:p>
          <a:p>
            <a:pPr marL="0" indent="0">
              <a:buNone/>
            </a:pPr>
            <a:endParaRPr lang="en-US" altLang="ja-JP" dirty="0"/>
          </a:p>
          <a:p>
            <a:pPr marL="0" indent="0" algn="ctr">
              <a:buNone/>
            </a:pPr>
            <a:endParaRPr lang="en-US" altLang="ja-JP" dirty="0"/>
          </a:p>
          <a:p>
            <a:pPr marL="0" indent="0">
              <a:buNone/>
            </a:pPr>
            <a:r>
              <a:rPr kumimoji="1" lang="ja-JP" altLang="en-US" sz="5400" dirty="0"/>
              <a:t>　　　　　　　 ⇓</a:t>
            </a:r>
            <a:endParaRPr kumimoji="1" lang="en-US" altLang="ja-JP" sz="5400" dirty="0"/>
          </a:p>
          <a:p>
            <a:pPr marL="0" indent="0" algn="ctr">
              <a:buNone/>
            </a:pPr>
            <a:r>
              <a:rPr kumimoji="1" lang="ja-JP" altLang="en-US" dirty="0"/>
              <a:t>図</a:t>
            </a:r>
            <a:r>
              <a:rPr kumimoji="1" lang="en-US" altLang="ja-JP" dirty="0"/>
              <a:t>1</a:t>
            </a:r>
            <a:r>
              <a:rPr kumimoji="1" lang="ja-JP" altLang="en-US" dirty="0"/>
              <a:t>から</a:t>
            </a:r>
            <a:r>
              <a:rPr lang="ja-JP" altLang="en-US" dirty="0">
                <a:solidFill>
                  <a:srgbClr val="FF0000"/>
                </a:solidFill>
              </a:rPr>
              <a:t>通いやすさや甲府の高校の数が影響している</a:t>
            </a:r>
            <a:r>
              <a:rPr lang="ja-JP" altLang="en-US" dirty="0"/>
              <a:t>と結論付ける</a:t>
            </a:r>
            <a:endParaRPr kumimoji="1" lang="ja-JP" altLang="en-US" dirty="0"/>
          </a:p>
          <a:p>
            <a:endParaRPr kumimoji="1" lang="ja-JP" altLang="en-US" dirty="0"/>
          </a:p>
        </p:txBody>
      </p:sp>
      <p:sp>
        <p:nvSpPr>
          <p:cNvPr id="4" name="スライド番号プレースホルダー 3">
            <a:extLst>
              <a:ext uri="{FF2B5EF4-FFF2-40B4-BE49-F238E27FC236}">
                <a16:creationId xmlns:a16="http://schemas.microsoft.com/office/drawing/2014/main" id="{1126C301-2C5E-3B44-5B1E-21423C23A618}"/>
              </a:ext>
            </a:extLst>
          </p:cNvPr>
          <p:cNvSpPr>
            <a:spLocks noGrp="1"/>
          </p:cNvSpPr>
          <p:nvPr>
            <p:ph type="sldNum" sz="quarter" idx="12"/>
          </p:nvPr>
        </p:nvSpPr>
        <p:spPr/>
        <p:txBody>
          <a:bodyPr/>
          <a:lstStyle/>
          <a:p>
            <a:fld id="{FEF2A477-D289-406F-BE62-F4222DFC4C4D}" type="slidenum">
              <a:rPr kumimoji="1" lang="ja-JP" altLang="en-US" smtClean="0"/>
              <a:t>39</a:t>
            </a:fld>
            <a:endParaRPr kumimoji="1" lang="ja-JP" altLang="en-US"/>
          </a:p>
        </p:txBody>
      </p:sp>
      <p:sp>
        <p:nvSpPr>
          <p:cNvPr id="5" name="Content Placeholder 2">
            <a:extLst>
              <a:ext uri="{FF2B5EF4-FFF2-40B4-BE49-F238E27FC236}">
                <a16:creationId xmlns:a16="http://schemas.microsoft.com/office/drawing/2014/main" id="{8B51749D-DCC6-A0EB-4DA6-A763FDAE003F}"/>
              </a:ext>
            </a:extLst>
          </p:cNvPr>
          <p:cNvSpPr>
            <a:spLocks noGrp="1"/>
          </p:cNvSpPr>
          <p:nvPr/>
        </p:nvSpPr>
        <p:spPr>
          <a:xfrm>
            <a:off x="131971" y="2449074"/>
            <a:ext cx="11928058" cy="1795259"/>
          </a:xfrm>
          <a:custGeom>
            <a:avLst/>
            <a:gdLst>
              <a:gd name="csX0" fmla="*/ 0 w 11928058"/>
              <a:gd name="csY0" fmla="*/ 0 h 1795259"/>
              <a:gd name="csX1" fmla="*/ 901231 w 11928058"/>
              <a:gd name="csY1" fmla="*/ 0 h 1795259"/>
              <a:gd name="csX2" fmla="*/ 1683182 w 11928058"/>
              <a:gd name="csY2" fmla="*/ 0 h 1795259"/>
              <a:gd name="csX3" fmla="*/ 1988010 w 11928058"/>
              <a:gd name="csY3" fmla="*/ 0 h 1795259"/>
              <a:gd name="csX4" fmla="*/ 2292838 w 11928058"/>
              <a:gd name="csY4" fmla="*/ 0 h 1795259"/>
              <a:gd name="csX5" fmla="*/ 2597666 w 11928058"/>
              <a:gd name="csY5" fmla="*/ 0 h 1795259"/>
              <a:gd name="csX6" fmla="*/ 3379616 w 11928058"/>
              <a:gd name="csY6" fmla="*/ 0 h 1795259"/>
              <a:gd name="csX7" fmla="*/ 4280847 w 11928058"/>
              <a:gd name="csY7" fmla="*/ 0 h 1795259"/>
              <a:gd name="csX8" fmla="*/ 5062798 w 11928058"/>
              <a:gd name="csY8" fmla="*/ 0 h 1795259"/>
              <a:gd name="csX9" fmla="*/ 5486907 w 11928058"/>
              <a:gd name="csY9" fmla="*/ 0 h 1795259"/>
              <a:gd name="csX10" fmla="*/ 5791735 w 11928058"/>
              <a:gd name="csY10" fmla="*/ 0 h 1795259"/>
              <a:gd name="csX11" fmla="*/ 6335124 w 11928058"/>
              <a:gd name="csY11" fmla="*/ 0 h 1795259"/>
              <a:gd name="csX12" fmla="*/ 6759233 w 11928058"/>
              <a:gd name="csY12" fmla="*/ 0 h 1795259"/>
              <a:gd name="csX13" fmla="*/ 7660464 w 11928058"/>
              <a:gd name="csY13" fmla="*/ 0 h 1795259"/>
              <a:gd name="csX14" fmla="*/ 8084573 w 11928058"/>
              <a:gd name="csY14" fmla="*/ 0 h 1795259"/>
              <a:gd name="csX15" fmla="*/ 8866523 w 11928058"/>
              <a:gd name="csY15" fmla="*/ 0 h 1795259"/>
              <a:gd name="csX16" fmla="*/ 9290632 w 11928058"/>
              <a:gd name="csY16" fmla="*/ 0 h 1795259"/>
              <a:gd name="csX17" fmla="*/ 10072582 w 11928058"/>
              <a:gd name="csY17" fmla="*/ 0 h 1795259"/>
              <a:gd name="csX18" fmla="*/ 10615972 w 11928058"/>
              <a:gd name="csY18" fmla="*/ 0 h 1795259"/>
              <a:gd name="csX19" fmla="*/ 11040080 w 11928058"/>
              <a:gd name="csY19" fmla="*/ 0 h 1795259"/>
              <a:gd name="csX20" fmla="*/ 11928058 w 11928058"/>
              <a:gd name="csY20" fmla="*/ 0 h 1795259"/>
              <a:gd name="csX21" fmla="*/ 11928058 w 11928058"/>
              <a:gd name="csY21" fmla="*/ 562514 h 1795259"/>
              <a:gd name="csX22" fmla="*/ 11928058 w 11928058"/>
              <a:gd name="csY22" fmla="*/ 1196839 h 1795259"/>
              <a:gd name="csX23" fmla="*/ 11928058 w 11928058"/>
              <a:gd name="csY23" fmla="*/ 1795259 h 1795259"/>
              <a:gd name="csX24" fmla="*/ 11026827 w 11928058"/>
              <a:gd name="csY24" fmla="*/ 1795259 h 1795259"/>
              <a:gd name="csX25" fmla="*/ 10125596 w 11928058"/>
              <a:gd name="csY25" fmla="*/ 1795259 h 1795259"/>
              <a:gd name="csX26" fmla="*/ 9582207 w 11928058"/>
              <a:gd name="csY26" fmla="*/ 1795259 h 1795259"/>
              <a:gd name="csX27" fmla="*/ 9038817 w 11928058"/>
              <a:gd name="csY27" fmla="*/ 1795259 h 1795259"/>
              <a:gd name="csX28" fmla="*/ 8137586 w 11928058"/>
              <a:gd name="csY28" fmla="*/ 1795259 h 1795259"/>
              <a:gd name="csX29" fmla="*/ 7355636 w 11928058"/>
              <a:gd name="csY29" fmla="*/ 1795259 h 1795259"/>
              <a:gd name="csX30" fmla="*/ 6812246 w 11928058"/>
              <a:gd name="csY30" fmla="*/ 1795259 h 1795259"/>
              <a:gd name="csX31" fmla="*/ 6388138 w 11928058"/>
              <a:gd name="csY31" fmla="*/ 1795259 h 1795259"/>
              <a:gd name="csX32" fmla="*/ 5606187 w 11928058"/>
              <a:gd name="csY32" fmla="*/ 1795259 h 1795259"/>
              <a:gd name="csX33" fmla="*/ 5182079 w 11928058"/>
              <a:gd name="csY33" fmla="*/ 1795259 h 1795259"/>
              <a:gd name="csX34" fmla="*/ 4400128 w 11928058"/>
              <a:gd name="csY34" fmla="*/ 1795259 h 1795259"/>
              <a:gd name="csX35" fmla="*/ 3856739 w 11928058"/>
              <a:gd name="csY35" fmla="*/ 1795259 h 1795259"/>
              <a:gd name="csX36" fmla="*/ 3074788 w 11928058"/>
              <a:gd name="csY36" fmla="*/ 1795259 h 1795259"/>
              <a:gd name="csX37" fmla="*/ 2412118 w 11928058"/>
              <a:gd name="csY37" fmla="*/ 1795259 h 1795259"/>
              <a:gd name="csX38" fmla="*/ 1510887 w 11928058"/>
              <a:gd name="csY38" fmla="*/ 1795259 h 1795259"/>
              <a:gd name="csX39" fmla="*/ 1206059 w 11928058"/>
              <a:gd name="csY39" fmla="*/ 1795259 h 1795259"/>
              <a:gd name="csX40" fmla="*/ 0 w 11928058"/>
              <a:gd name="csY40" fmla="*/ 1795259 h 1795259"/>
              <a:gd name="csX41" fmla="*/ 0 w 11928058"/>
              <a:gd name="csY41" fmla="*/ 1160934 h 1795259"/>
              <a:gd name="csX42" fmla="*/ 0 w 11928058"/>
              <a:gd name="csY42" fmla="*/ 616372 h 1795259"/>
              <a:gd name="csX43" fmla="*/ 0 w 11928058"/>
              <a:gd name="csY43" fmla="*/ 0 h 17952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1928058" h="1795259" fill="none" extrusionOk="0">
                <a:moveTo>
                  <a:pt x="0" y="0"/>
                </a:moveTo>
                <a:cubicBezTo>
                  <a:pt x="220902" y="-5547"/>
                  <a:pt x="628109" y="35261"/>
                  <a:pt x="901231" y="0"/>
                </a:cubicBezTo>
                <a:cubicBezTo>
                  <a:pt x="1174353" y="-35261"/>
                  <a:pt x="1347723" y="-30013"/>
                  <a:pt x="1683182" y="0"/>
                </a:cubicBezTo>
                <a:cubicBezTo>
                  <a:pt x="2018641" y="30013"/>
                  <a:pt x="1890446" y="3075"/>
                  <a:pt x="1988010" y="0"/>
                </a:cubicBezTo>
                <a:cubicBezTo>
                  <a:pt x="2085574" y="-3075"/>
                  <a:pt x="2165648" y="-9320"/>
                  <a:pt x="2292838" y="0"/>
                </a:cubicBezTo>
                <a:cubicBezTo>
                  <a:pt x="2420028" y="9320"/>
                  <a:pt x="2457551" y="11691"/>
                  <a:pt x="2597666" y="0"/>
                </a:cubicBezTo>
                <a:cubicBezTo>
                  <a:pt x="2737781" y="-11691"/>
                  <a:pt x="3220991" y="3098"/>
                  <a:pt x="3379616" y="0"/>
                </a:cubicBezTo>
                <a:cubicBezTo>
                  <a:pt x="3538241" y="-3098"/>
                  <a:pt x="3843344" y="14528"/>
                  <a:pt x="4280847" y="0"/>
                </a:cubicBezTo>
                <a:cubicBezTo>
                  <a:pt x="4718350" y="-14528"/>
                  <a:pt x="4884072" y="-37216"/>
                  <a:pt x="5062798" y="0"/>
                </a:cubicBezTo>
                <a:cubicBezTo>
                  <a:pt x="5241524" y="37216"/>
                  <a:pt x="5371910" y="16877"/>
                  <a:pt x="5486907" y="0"/>
                </a:cubicBezTo>
                <a:cubicBezTo>
                  <a:pt x="5601904" y="-16877"/>
                  <a:pt x="5709481" y="-5890"/>
                  <a:pt x="5791735" y="0"/>
                </a:cubicBezTo>
                <a:cubicBezTo>
                  <a:pt x="5873989" y="5890"/>
                  <a:pt x="6170541" y="14594"/>
                  <a:pt x="6335124" y="0"/>
                </a:cubicBezTo>
                <a:cubicBezTo>
                  <a:pt x="6499707" y="-14594"/>
                  <a:pt x="6558523" y="10139"/>
                  <a:pt x="6759233" y="0"/>
                </a:cubicBezTo>
                <a:cubicBezTo>
                  <a:pt x="6959943" y="-10139"/>
                  <a:pt x="7414465" y="-29828"/>
                  <a:pt x="7660464" y="0"/>
                </a:cubicBezTo>
                <a:cubicBezTo>
                  <a:pt x="7906463" y="29828"/>
                  <a:pt x="7915099" y="-12700"/>
                  <a:pt x="8084573" y="0"/>
                </a:cubicBezTo>
                <a:cubicBezTo>
                  <a:pt x="8254047" y="12700"/>
                  <a:pt x="8652708" y="17017"/>
                  <a:pt x="8866523" y="0"/>
                </a:cubicBezTo>
                <a:cubicBezTo>
                  <a:pt x="9080338" y="-17017"/>
                  <a:pt x="9093024" y="-18271"/>
                  <a:pt x="9290632" y="0"/>
                </a:cubicBezTo>
                <a:cubicBezTo>
                  <a:pt x="9488240" y="18271"/>
                  <a:pt x="9717627" y="-18001"/>
                  <a:pt x="10072582" y="0"/>
                </a:cubicBezTo>
                <a:cubicBezTo>
                  <a:pt x="10427537" y="18001"/>
                  <a:pt x="10414562" y="-14999"/>
                  <a:pt x="10615972" y="0"/>
                </a:cubicBezTo>
                <a:cubicBezTo>
                  <a:pt x="10817382" y="14999"/>
                  <a:pt x="10891015" y="14841"/>
                  <a:pt x="11040080" y="0"/>
                </a:cubicBezTo>
                <a:cubicBezTo>
                  <a:pt x="11189145" y="-14841"/>
                  <a:pt x="11544300" y="17950"/>
                  <a:pt x="11928058" y="0"/>
                </a:cubicBezTo>
                <a:cubicBezTo>
                  <a:pt x="11922253" y="211401"/>
                  <a:pt x="11900268" y="334797"/>
                  <a:pt x="11928058" y="562514"/>
                </a:cubicBezTo>
                <a:cubicBezTo>
                  <a:pt x="11955848" y="790231"/>
                  <a:pt x="11941239" y="886143"/>
                  <a:pt x="11928058" y="1196839"/>
                </a:cubicBezTo>
                <a:cubicBezTo>
                  <a:pt x="11914877" y="1507536"/>
                  <a:pt x="11936078" y="1610976"/>
                  <a:pt x="11928058" y="1795259"/>
                </a:cubicBezTo>
                <a:cubicBezTo>
                  <a:pt x="11613216" y="1776803"/>
                  <a:pt x="11458995" y="1752566"/>
                  <a:pt x="11026827" y="1795259"/>
                </a:cubicBezTo>
                <a:cubicBezTo>
                  <a:pt x="10594659" y="1837952"/>
                  <a:pt x="10536807" y="1763569"/>
                  <a:pt x="10125596" y="1795259"/>
                </a:cubicBezTo>
                <a:cubicBezTo>
                  <a:pt x="9714385" y="1826949"/>
                  <a:pt x="9720676" y="1790343"/>
                  <a:pt x="9582207" y="1795259"/>
                </a:cubicBezTo>
                <a:cubicBezTo>
                  <a:pt x="9443738" y="1800175"/>
                  <a:pt x="9290970" y="1818804"/>
                  <a:pt x="9038817" y="1795259"/>
                </a:cubicBezTo>
                <a:cubicBezTo>
                  <a:pt x="8786664" y="1771715"/>
                  <a:pt x="8349636" y="1804080"/>
                  <a:pt x="8137586" y="1795259"/>
                </a:cubicBezTo>
                <a:cubicBezTo>
                  <a:pt x="7925536" y="1786438"/>
                  <a:pt x="7608003" y="1779034"/>
                  <a:pt x="7355636" y="1795259"/>
                </a:cubicBezTo>
                <a:cubicBezTo>
                  <a:pt x="7103269" y="1811485"/>
                  <a:pt x="6922209" y="1795833"/>
                  <a:pt x="6812246" y="1795259"/>
                </a:cubicBezTo>
                <a:cubicBezTo>
                  <a:pt x="6702283" y="1794686"/>
                  <a:pt x="6489005" y="1778248"/>
                  <a:pt x="6388138" y="1795259"/>
                </a:cubicBezTo>
                <a:cubicBezTo>
                  <a:pt x="6287271" y="1812270"/>
                  <a:pt x="5946132" y="1766927"/>
                  <a:pt x="5606187" y="1795259"/>
                </a:cubicBezTo>
                <a:cubicBezTo>
                  <a:pt x="5266242" y="1823591"/>
                  <a:pt x="5281036" y="1785388"/>
                  <a:pt x="5182079" y="1795259"/>
                </a:cubicBezTo>
                <a:cubicBezTo>
                  <a:pt x="5083122" y="1805130"/>
                  <a:pt x="4765056" y="1775727"/>
                  <a:pt x="4400128" y="1795259"/>
                </a:cubicBezTo>
                <a:cubicBezTo>
                  <a:pt x="4035200" y="1814791"/>
                  <a:pt x="4075034" y="1782372"/>
                  <a:pt x="3856739" y="1795259"/>
                </a:cubicBezTo>
                <a:cubicBezTo>
                  <a:pt x="3638444" y="1808146"/>
                  <a:pt x="3252887" y="1797713"/>
                  <a:pt x="3074788" y="1795259"/>
                </a:cubicBezTo>
                <a:cubicBezTo>
                  <a:pt x="2896689" y="1792805"/>
                  <a:pt x="2716691" y="1785923"/>
                  <a:pt x="2412118" y="1795259"/>
                </a:cubicBezTo>
                <a:cubicBezTo>
                  <a:pt x="2107545" y="1804596"/>
                  <a:pt x="1794674" y="1751067"/>
                  <a:pt x="1510887" y="1795259"/>
                </a:cubicBezTo>
                <a:cubicBezTo>
                  <a:pt x="1227100" y="1839451"/>
                  <a:pt x="1333876" y="1783573"/>
                  <a:pt x="1206059" y="1795259"/>
                </a:cubicBezTo>
                <a:cubicBezTo>
                  <a:pt x="1078242" y="1806945"/>
                  <a:pt x="431143" y="1838749"/>
                  <a:pt x="0" y="1795259"/>
                </a:cubicBezTo>
                <a:cubicBezTo>
                  <a:pt x="-26059" y="1513983"/>
                  <a:pt x="5284" y="1446716"/>
                  <a:pt x="0" y="1160934"/>
                </a:cubicBezTo>
                <a:cubicBezTo>
                  <a:pt x="-5284" y="875152"/>
                  <a:pt x="-13053" y="789289"/>
                  <a:pt x="0" y="616372"/>
                </a:cubicBezTo>
                <a:cubicBezTo>
                  <a:pt x="13053" y="443455"/>
                  <a:pt x="-5619" y="128845"/>
                  <a:pt x="0" y="0"/>
                </a:cubicBezTo>
                <a:close/>
              </a:path>
              <a:path w="11928058" h="1795259" stroke="0" extrusionOk="0">
                <a:moveTo>
                  <a:pt x="0" y="0"/>
                </a:moveTo>
                <a:cubicBezTo>
                  <a:pt x="171933" y="-18487"/>
                  <a:pt x="293080" y="-9766"/>
                  <a:pt x="543389" y="0"/>
                </a:cubicBezTo>
                <a:cubicBezTo>
                  <a:pt x="793698" y="9766"/>
                  <a:pt x="901578" y="28808"/>
                  <a:pt x="1206059" y="0"/>
                </a:cubicBezTo>
                <a:cubicBezTo>
                  <a:pt x="1510540" y="-28808"/>
                  <a:pt x="1874363" y="37248"/>
                  <a:pt x="2107290" y="0"/>
                </a:cubicBezTo>
                <a:cubicBezTo>
                  <a:pt x="2340217" y="-37248"/>
                  <a:pt x="2397764" y="3890"/>
                  <a:pt x="2531399" y="0"/>
                </a:cubicBezTo>
                <a:cubicBezTo>
                  <a:pt x="2665034" y="-3890"/>
                  <a:pt x="2803785" y="-17029"/>
                  <a:pt x="2955508" y="0"/>
                </a:cubicBezTo>
                <a:cubicBezTo>
                  <a:pt x="3107231" y="17029"/>
                  <a:pt x="3449589" y="-1530"/>
                  <a:pt x="3856739" y="0"/>
                </a:cubicBezTo>
                <a:cubicBezTo>
                  <a:pt x="4263889" y="1530"/>
                  <a:pt x="4139247" y="-19394"/>
                  <a:pt x="4400128" y="0"/>
                </a:cubicBezTo>
                <a:cubicBezTo>
                  <a:pt x="4661009" y="19394"/>
                  <a:pt x="4623204" y="8142"/>
                  <a:pt x="4824237" y="0"/>
                </a:cubicBezTo>
                <a:cubicBezTo>
                  <a:pt x="5025270" y="-8142"/>
                  <a:pt x="5337945" y="-19566"/>
                  <a:pt x="5486907" y="0"/>
                </a:cubicBezTo>
                <a:cubicBezTo>
                  <a:pt x="5635869" y="19566"/>
                  <a:pt x="6157337" y="3274"/>
                  <a:pt x="6388138" y="0"/>
                </a:cubicBezTo>
                <a:cubicBezTo>
                  <a:pt x="6618939" y="-3274"/>
                  <a:pt x="6957540" y="2327"/>
                  <a:pt x="7170088" y="0"/>
                </a:cubicBezTo>
                <a:cubicBezTo>
                  <a:pt x="7382636" y="-2327"/>
                  <a:pt x="7408351" y="-649"/>
                  <a:pt x="7474916" y="0"/>
                </a:cubicBezTo>
                <a:cubicBezTo>
                  <a:pt x="7541481" y="649"/>
                  <a:pt x="7854096" y="10091"/>
                  <a:pt x="8018306" y="0"/>
                </a:cubicBezTo>
                <a:cubicBezTo>
                  <a:pt x="8182516" y="-10091"/>
                  <a:pt x="8418553" y="-15170"/>
                  <a:pt x="8561695" y="0"/>
                </a:cubicBezTo>
                <a:cubicBezTo>
                  <a:pt x="8704837" y="15170"/>
                  <a:pt x="9142172" y="26277"/>
                  <a:pt x="9343645" y="0"/>
                </a:cubicBezTo>
                <a:cubicBezTo>
                  <a:pt x="9545118" y="-26277"/>
                  <a:pt x="9670844" y="-18014"/>
                  <a:pt x="9887035" y="0"/>
                </a:cubicBezTo>
                <a:cubicBezTo>
                  <a:pt x="10103226" y="18014"/>
                  <a:pt x="10169589" y="-5992"/>
                  <a:pt x="10311143" y="0"/>
                </a:cubicBezTo>
                <a:cubicBezTo>
                  <a:pt x="10452697" y="5992"/>
                  <a:pt x="10575521" y="15246"/>
                  <a:pt x="10735252" y="0"/>
                </a:cubicBezTo>
                <a:cubicBezTo>
                  <a:pt x="10894983" y="-15246"/>
                  <a:pt x="10974272" y="-7382"/>
                  <a:pt x="11040080" y="0"/>
                </a:cubicBezTo>
                <a:cubicBezTo>
                  <a:pt x="11105888" y="7382"/>
                  <a:pt x="11699567" y="14408"/>
                  <a:pt x="11928058" y="0"/>
                </a:cubicBezTo>
                <a:cubicBezTo>
                  <a:pt x="11953174" y="186166"/>
                  <a:pt x="11943721" y="351576"/>
                  <a:pt x="11928058" y="544562"/>
                </a:cubicBezTo>
                <a:cubicBezTo>
                  <a:pt x="11912395" y="737548"/>
                  <a:pt x="11911549" y="988659"/>
                  <a:pt x="11928058" y="1125029"/>
                </a:cubicBezTo>
                <a:cubicBezTo>
                  <a:pt x="11944567" y="1261399"/>
                  <a:pt x="11952424" y="1495207"/>
                  <a:pt x="11928058" y="1795259"/>
                </a:cubicBezTo>
                <a:cubicBezTo>
                  <a:pt x="11651026" y="1766304"/>
                  <a:pt x="11562775" y="1812449"/>
                  <a:pt x="11265388" y="1795259"/>
                </a:cubicBezTo>
                <a:cubicBezTo>
                  <a:pt x="10968001" y="1778070"/>
                  <a:pt x="10965248" y="1778032"/>
                  <a:pt x="10841279" y="1795259"/>
                </a:cubicBezTo>
                <a:cubicBezTo>
                  <a:pt x="10717310" y="1812486"/>
                  <a:pt x="10230020" y="1772285"/>
                  <a:pt x="9940048" y="1795259"/>
                </a:cubicBezTo>
                <a:cubicBezTo>
                  <a:pt x="9650076" y="1818233"/>
                  <a:pt x="9670014" y="1801072"/>
                  <a:pt x="9515940" y="1795259"/>
                </a:cubicBezTo>
                <a:cubicBezTo>
                  <a:pt x="9361866" y="1789446"/>
                  <a:pt x="9291285" y="1787970"/>
                  <a:pt x="9211111" y="1795259"/>
                </a:cubicBezTo>
                <a:cubicBezTo>
                  <a:pt x="9130937" y="1802548"/>
                  <a:pt x="8602373" y="1799846"/>
                  <a:pt x="8429161" y="1795259"/>
                </a:cubicBezTo>
                <a:cubicBezTo>
                  <a:pt x="8255949" y="1790673"/>
                  <a:pt x="8185993" y="1780046"/>
                  <a:pt x="8124333" y="1795259"/>
                </a:cubicBezTo>
                <a:cubicBezTo>
                  <a:pt x="8062673" y="1810472"/>
                  <a:pt x="7620310" y="1812573"/>
                  <a:pt x="7461663" y="1795259"/>
                </a:cubicBezTo>
                <a:cubicBezTo>
                  <a:pt x="7303016" y="1777946"/>
                  <a:pt x="7007029" y="1773924"/>
                  <a:pt x="6560432" y="1795259"/>
                </a:cubicBezTo>
                <a:cubicBezTo>
                  <a:pt x="6113835" y="1816594"/>
                  <a:pt x="6356436" y="1801304"/>
                  <a:pt x="6255604" y="1795259"/>
                </a:cubicBezTo>
                <a:cubicBezTo>
                  <a:pt x="6154772" y="1789214"/>
                  <a:pt x="5952165" y="1800022"/>
                  <a:pt x="5831495" y="1795259"/>
                </a:cubicBezTo>
                <a:cubicBezTo>
                  <a:pt x="5710825" y="1790496"/>
                  <a:pt x="5578060" y="1789152"/>
                  <a:pt x="5407386" y="1795259"/>
                </a:cubicBezTo>
                <a:cubicBezTo>
                  <a:pt x="5236712" y="1801366"/>
                  <a:pt x="4960980" y="1810832"/>
                  <a:pt x="4625436" y="1795259"/>
                </a:cubicBezTo>
                <a:cubicBezTo>
                  <a:pt x="4289892" y="1779687"/>
                  <a:pt x="4280814" y="1794655"/>
                  <a:pt x="4082047" y="1795259"/>
                </a:cubicBezTo>
                <a:cubicBezTo>
                  <a:pt x="3883280" y="1795863"/>
                  <a:pt x="3611842" y="1762086"/>
                  <a:pt x="3300096" y="1795259"/>
                </a:cubicBezTo>
                <a:cubicBezTo>
                  <a:pt x="2988350" y="1828432"/>
                  <a:pt x="2936434" y="1771585"/>
                  <a:pt x="2756707" y="1795259"/>
                </a:cubicBezTo>
                <a:cubicBezTo>
                  <a:pt x="2576980" y="1818933"/>
                  <a:pt x="2089393" y="1838337"/>
                  <a:pt x="1855476" y="1795259"/>
                </a:cubicBezTo>
                <a:cubicBezTo>
                  <a:pt x="1621559" y="1752181"/>
                  <a:pt x="1598997" y="1815325"/>
                  <a:pt x="1431367" y="1795259"/>
                </a:cubicBezTo>
                <a:cubicBezTo>
                  <a:pt x="1263737" y="1775193"/>
                  <a:pt x="1034858" y="1793410"/>
                  <a:pt x="649416" y="1795259"/>
                </a:cubicBezTo>
                <a:cubicBezTo>
                  <a:pt x="263974" y="1797108"/>
                  <a:pt x="226433" y="1780017"/>
                  <a:pt x="0" y="1795259"/>
                </a:cubicBezTo>
                <a:cubicBezTo>
                  <a:pt x="-17501" y="1571060"/>
                  <a:pt x="23800" y="1373088"/>
                  <a:pt x="0" y="1250697"/>
                </a:cubicBezTo>
                <a:cubicBezTo>
                  <a:pt x="-23800" y="1128306"/>
                  <a:pt x="-13487" y="928489"/>
                  <a:pt x="0" y="670230"/>
                </a:cubicBezTo>
                <a:cubicBezTo>
                  <a:pt x="13487" y="411971"/>
                  <a:pt x="-28439" y="166479"/>
                  <a:pt x="0" y="0"/>
                </a:cubicBezTo>
                <a:close/>
              </a:path>
            </a:pathLst>
          </a:custGeom>
          <a:ln w="38100">
            <a:solidFill>
              <a:srgbClr val="0070C0"/>
            </a:solidFill>
            <a:extLst>
              <a:ext uri="{C807C97D-BFC1-408E-A445-0C87EB9F89A2}">
                <ask:lineSketchStyleProps xmlns:ask="http://schemas.microsoft.com/office/drawing/2018/sketchyshapes" sd="4076074346">
                  <a:prstGeom prst="rect">
                    <a:avLst/>
                  </a:prstGeom>
                  <ask:type>
                    <ask:lineSketchFreehand/>
                  </ask:type>
                </ask:lineSketchStyleProps>
              </a:ext>
            </a:extLst>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000" dirty="0">
                <a:latin typeface="HGSSoeiKakugothicUB"/>
                <a:ea typeface="HGSSoeiKakugothicUB"/>
              </a:rPr>
              <a:t>得られたデータ（図</a:t>
            </a:r>
            <a:r>
              <a:rPr lang="en-US" altLang="ja-JP" sz="2000" dirty="0">
                <a:latin typeface="HGSSoeiKakugothicUB"/>
                <a:ea typeface="HGSSoeiKakugothicUB"/>
              </a:rPr>
              <a:t>1</a:t>
            </a:r>
            <a:r>
              <a:rPr lang="ja-JP" altLang="en-US" sz="2000" dirty="0">
                <a:latin typeface="HGSSoeiKakugothicUB"/>
                <a:ea typeface="HGSSoeiKakugothicUB"/>
              </a:rPr>
              <a:t>）</a:t>
            </a:r>
            <a:endParaRPr lang="en-US" altLang="ja-JP" sz="2000" dirty="0">
              <a:latin typeface="HGSSoeiKakugothicUB"/>
              <a:ea typeface="HGSSoeiKakugothicUB"/>
            </a:endParaRPr>
          </a:p>
          <a:p>
            <a:pPr marL="0" indent="0">
              <a:buNone/>
            </a:pPr>
            <a:r>
              <a:rPr lang="ja-JP" altLang="en-US" sz="2000" dirty="0">
                <a:latin typeface="HGSSoeiKakugothicUB"/>
                <a:ea typeface="HGSSoeiKakugothicUB"/>
              </a:rPr>
              <a:t>・志望理由として「</a:t>
            </a:r>
            <a:r>
              <a:rPr lang="ja-JP" altLang="en-US" sz="2000" u="sng" dirty="0">
                <a:latin typeface="HGSSoeiKakugothicUB"/>
                <a:ea typeface="HGSSoeiKakugothicUB"/>
              </a:rPr>
              <a:t>自分の学力を考えて志望した</a:t>
            </a:r>
            <a:r>
              <a:rPr lang="ja-JP" altLang="en-US" sz="2000" dirty="0">
                <a:latin typeface="HGSSoeiKakugothicUB"/>
                <a:ea typeface="HGSSoeiKakugothicUB"/>
              </a:rPr>
              <a:t>」「</a:t>
            </a:r>
            <a:r>
              <a:rPr lang="ja-JP" altLang="en-US" sz="2000" u="sng" dirty="0">
                <a:latin typeface="HGSSoeiKakugothicUB"/>
                <a:ea typeface="HGSSoeiKakugothicUB"/>
              </a:rPr>
              <a:t>興味のある部活動があった</a:t>
            </a:r>
            <a:r>
              <a:rPr lang="ja-JP" altLang="en-US" sz="2000" dirty="0">
                <a:latin typeface="HGSSoeiKakugothicUB"/>
                <a:ea typeface="HGSSoeiKakugothicUB"/>
              </a:rPr>
              <a:t>」などが多く見られた</a:t>
            </a:r>
            <a:endParaRPr lang="en-US" altLang="ja-JP" sz="2000" dirty="0">
              <a:latin typeface="HGSSoeiKakugothicUB"/>
              <a:ea typeface="HGSSoeiKakugothicUB"/>
            </a:endParaRPr>
          </a:p>
          <a:p>
            <a:pPr marL="0" indent="0">
              <a:buNone/>
            </a:pPr>
            <a:r>
              <a:rPr lang="ja-JP" altLang="en-US" sz="2000" dirty="0">
                <a:latin typeface="HGSSoeiKakugothicUB"/>
                <a:ea typeface="HGSSoeiKakugothicUB"/>
              </a:rPr>
              <a:t>・思っていることとして「</a:t>
            </a:r>
            <a:r>
              <a:rPr lang="ja-JP" altLang="en-US" sz="2000" u="sng" dirty="0">
                <a:latin typeface="HGSSoeiKakugothicUB"/>
                <a:ea typeface="HGSSoeiKakugothicUB"/>
              </a:rPr>
              <a:t>通学時間が長い</a:t>
            </a:r>
            <a:r>
              <a:rPr lang="ja-JP" altLang="en-US" sz="2000" dirty="0">
                <a:latin typeface="HGSSoeiKakugothicUB"/>
                <a:ea typeface="HGSSoeiKakugothicUB"/>
              </a:rPr>
              <a:t>」「</a:t>
            </a:r>
            <a:r>
              <a:rPr lang="ja-JP" altLang="en-US" sz="2000" u="sng" dirty="0">
                <a:latin typeface="HGSSoeiKakugothicUB"/>
                <a:ea typeface="HGSSoeiKakugothicUB"/>
              </a:rPr>
              <a:t>学校の周辺で遊べる場所が少ない</a:t>
            </a:r>
            <a:r>
              <a:rPr lang="ja-JP" altLang="en-US" sz="2000" dirty="0">
                <a:latin typeface="HGSSoeiKakugothicUB"/>
                <a:ea typeface="HGSSoeiKakugothicUB"/>
              </a:rPr>
              <a:t>」などが見られた</a:t>
            </a:r>
            <a:endParaRPr lang="en-US" altLang="ja-JP" sz="2000" dirty="0">
              <a:latin typeface="HGSSoeiKakugothicUB"/>
              <a:ea typeface="HGSSoeiKakugothicUB"/>
            </a:endParaRPr>
          </a:p>
          <a:p>
            <a:pPr marL="0" indent="0">
              <a:buNone/>
            </a:pPr>
            <a:r>
              <a:rPr lang="ja-JP" altLang="en-US" sz="2000" dirty="0">
                <a:latin typeface="HGSSoeiKakugothicUB"/>
                <a:ea typeface="HGSSoeiKakugothicUB"/>
              </a:rPr>
              <a:t>・また、</a:t>
            </a:r>
            <a:r>
              <a:rPr lang="ja-JP" altLang="en-US" sz="2000" u="sng" dirty="0">
                <a:latin typeface="HGSSoeiKakugothicUB"/>
                <a:ea typeface="HGSSoeiKakugothicUB"/>
              </a:rPr>
              <a:t>甲府の高校のほうが多いため、選択肢が多い</a:t>
            </a:r>
            <a:r>
              <a:rPr lang="ja-JP" altLang="en-US" sz="2000" dirty="0">
                <a:latin typeface="HGSSoeiKakugothicUB"/>
                <a:ea typeface="HGSSoeiKakugothicUB"/>
              </a:rPr>
              <a:t>のも理由の一つであると考えられる</a:t>
            </a:r>
            <a:endParaRPr lang="en-US" altLang="ja-JP" sz="2400" dirty="0">
              <a:latin typeface="HGSSoeiKakugothicUB"/>
              <a:ea typeface="HGSSoeiKakugothicUB"/>
            </a:endParaRPr>
          </a:p>
        </p:txBody>
      </p:sp>
    </p:spTree>
    <p:extLst>
      <p:ext uri="{BB962C8B-B14F-4D97-AF65-F5344CB8AC3E}">
        <p14:creationId xmlns:p14="http://schemas.microsoft.com/office/powerpoint/2010/main" val="40227790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1D06604-53B5-5EFE-EB0B-AF2B24C8DC4D}"/>
              </a:ext>
            </a:extLst>
          </p:cNvPr>
          <p:cNvSpPr>
            <a:spLocks noGrp="1"/>
          </p:cNvSpPr>
          <p:nvPr>
            <p:ph idx="1"/>
          </p:nvPr>
        </p:nvSpPr>
        <p:spPr>
          <a:xfrm>
            <a:off x="838200" y="1825625"/>
            <a:ext cx="11353800" cy="4351338"/>
          </a:xfrm>
        </p:spPr>
        <p:txBody>
          <a:bodyPr/>
          <a:lstStyle/>
          <a:p>
            <a:pPr marL="0" indent="0">
              <a:buNone/>
            </a:pPr>
            <a:r>
              <a:rPr lang="en-US" altLang="ja-JP" sz="3600" dirty="0">
                <a:latin typeface="HGSSoeiKakugothicUB"/>
                <a:ea typeface="HGSSoeiKakugothicUB"/>
              </a:rPr>
              <a:t>3</a:t>
            </a:r>
            <a:r>
              <a:rPr lang="ja-JP" altLang="en-US" sz="3600" dirty="0">
                <a:latin typeface="HGSSoeiKakugothicUB"/>
                <a:ea typeface="HGSSoeiKakugothicUB"/>
              </a:rPr>
              <a:t>．</a:t>
            </a:r>
            <a:r>
              <a:rPr lang="ja-JP" altLang="en-US" sz="3400" dirty="0">
                <a:latin typeface="HGSSoeiKakugothicUB"/>
                <a:ea typeface="HGSSoeiKakugothicUB"/>
              </a:rPr>
              <a:t>結論に対応するように、取り組む問題を決めなおす</a:t>
            </a:r>
            <a:endParaRPr lang="en-US" altLang="ja-JP" sz="3400" dirty="0">
              <a:latin typeface="HGSSoeiKakugothicUB"/>
              <a:ea typeface="HGSSoeiKakugothicUB"/>
            </a:endParaRPr>
          </a:p>
          <a:p>
            <a:pPr marL="0" indent="0">
              <a:buNone/>
            </a:pPr>
            <a:endParaRPr lang="en-US" altLang="ja-JP" sz="3600" dirty="0">
              <a:latin typeface="HGSSoeiKakugothicUB"/>
              <a:ea typeface="HGSSoeiKakugothicUB"/>
            </a:endParaRPr>
          </a:p>
          <a:p>
            <a:pPr marL="0" indent="0" algn="ctr">
              <a:buNone/>
            </a:pPr>
            <a:r>
              <a:rPr lang="ja-JP" altLang="en-US" sz="3200" dirty="0">
                <a:latin typeface="HGSSoeiKakugothicUB"/>
                <a:ea typeface="HGSSoeiKakugothicUB"/>
              </a:rPr>
              <a:t>当初予定していた問題と合致しているか</a:t>
            </a:r>
            <a:endParaRPr lang="en-US" altLang="ja-JP" sz="3200" dirty="0"/>
          </a:p>
          <a:p>
            <a:pPr marL="0" indent="0" algn="ctr">
              <a:buNone/>
            </a:pPr>
            <a:endParaRPr lang="en-US" altLang="ja-JP" sz="3200" dirty="0">
              <a:solidFill>
                <a:srgbClr val="FF0000"/>
              </a:solidFill>
              <a:latin typeface="HGP創英角ｺﾞｼｯｸUB"/>
              <a:ea typeface="HGP創英角ｺﾞｼｯｸUB"/>
            </a:endParaRPr>
          </a:p>
          <a:p>
            <a:pPr marL="0" indent="0" algn="ctr">
              <a:buNone/>
            </a:pPr>
            <a:r>
              <a:rPr lang="ja-JP" altLang="en-US" sz="3600" dirty="0">
                <a:solidFill>
                  <a:srgbClr val="FF0000"/>
                </a:solidFill>
                <a:latin typeface="HGP創英角ｺﾞｼｯｸUB"/>
                <a:ea typeface="HGP創英角ｺﾞｼｯｸUB"/>
              </a:rPr>
              <a:t>取り組む内容を結論に合わせる</a:t>
            </a:r>
          </a:p>
          <a:p>
            <a:endParaRPr kumimoji="1" lang="ja-JP" altLang="en-US" dirty="0"/>
          </a:p>
        </p:txBody>
      </p:sp>
      <p:sp>
        <p:nvSpPr>
          <p:cNvPr id="4" name="スライド番号プレースホルダー 3">
            <a:extLst>
              <a:ext uri="{FF2B5EF4-FFF2-40B4-BE49-F238E27FC236}">
                <a16:creationId xmlns:a16="http://schemas.microsoft.com/office/drawing/2014/main" id="{2BE83424-AA0E-9123-8143-F4446F5CF597}"/>
              </a:ext>
            </a:extLst>
          </p:cNvPr>
          <p:cNvSpPr>
            <a:spLocks noGrp="1"/>
          </p:cNvSpPr>
          <p:nvPr>
            <p:ph type="sldNum" sz="quarter" idx="12"/>
          </p:nvPr>
        </p:nvSpPr>
        <p:spPr/>
        <p:txBody>
          <a:bodyPr/>
          <a:lstStyle/>
          <a:p>
            <a:fld id="{FEF2A477-D289-406F-BE62-F4222DFC4C4D}" type="slidenum">
              <a:rPr kumimoji="1" lang="ja-JP" altLang="en-US" smtClean="0"/>
              <a:t>40</a:t>
            </a:fld>
            <a:endParaRPr kumimoji="1" lang="ja-JP" altLang="en-US"/>
          </a:p>
        </p:txBody>
      </p:sp>
    </p:spTree>
    <p:extLst>
      <p:ext uri="{BB962C8B-B14F-4D97-AF65-F5344CB8AC3E}">
        <p14:creationId xmlns:p14="http://schemas.microsoft.com/office/powerpoint/2010/main" val="3418188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CB06293-749E-1197-893C-D8AD88617DD1}"/>
              </a:ext>
            </a:extLst>
          </p:cNvPr>
          <p:cNvSpPr>
            <a:spLocks noGrp="1"/>
          </p:cNvSpPr>
          <p:nvPr>
            <p:ph idx="1"/>
          </p:nvPr>
        </p:nvSpPr>
        <p:spPr>
          <a:xfrm>
            <a:off x="838200" y="1825625"/>
            <a:ext cx="11149584" cy="4351338"/>
          </a:xfrm>
        </p:spPr>
        <p:txBody>
          <a:bodyPr/>
          <a:lstStyle/>
          <a:p>
            <a:pPr marL="0" indent="0">
              <a:buNone/>
            </a:pPr>
            <a:r>
              <a:rPr lang="en-US" altLang="ja-JP" sz="3600" dirty="0">
                <a:latin typeface="HGSSoeiKakugothicUB"/>
                <a:ea typeface="HGSSoeiKakugothicUB"/>
              </a:rPr>
              <a:t>4</a:t>
            </a:r>
            <a:r>
              <a:rPr lang="ja-JP" altLang="en-US" sz="3600" dirty="0">
                <a:latin typeface="HGSSoeiKakugothicUB"/>
                <a:ea typeface="HGSSoeiKakugothicUB"/>
              </a:rPr>
              <a:t>．</a:t>
            </a:r>
            <a:r>
              <a:rPr lang="ja-JP" altLang="en-US" sz="3200" dirty="0">
                <a:latin typeface="HGSSoeiKakugothicUB"/>
                <a:ea typeface="HGSSoeiKakugothicUB"/>
              </a:rPr>
              <a:t>取り組む問題から結論に至るまでの話の流れを整理する</a:t>
            </a:r>
            <a:endParaRPr lang="en-US" altLang="ja-JP" sz="3200" dirty="0">
              <a:latin typeface="HGSSoeiKakugothicUB"/>
              <a:ea typeface="HGSSoeiKakugothicUB"/>
            </a:endParaRPr>
          </a:p>
          <a:p>
            <a:pPr marL="0" indent="0" algn="ctr">
              <a:buNone/>
            </a:pPr>
            <a:endParaRPr lang="en-US" altLang="ja-JP" sz="1000" dirty="0">
              <a:latin typeface="HGSSoeiKakugothicUB"/>
              <a:ea typeface="HGSSoeiKakugothicUB"/>
            </a:endParaRPr>
          </a:p>
          <a:p>
            <a:pPr marL="0" indent="0" algn="ctr">
              <a:buNone/>
            </a:pPr>
            <a:r>
              <a:rPr lang="ja-JP" altLang="en-US" sz="3200" dirty="0">
                <a:latin typeface="HGSSoeiKakugothicUB"/>
                <a:ea typeface="HGSSoeiKakugothicUB"/>
              </a:rPr>
              <a:t>論文・プレゼンに自分がやった研究を示す</a:t>
            </a:r>
            <a:endParaRPr lang="en-US" altLang="ja-JP" sz="3200" dirty="0">
              <a:latin typeface="HGSSoeiKakugothicUB"/>
              <a:ea typeface="HGSSoeiKakugothicUB"/>
            </a:endParaRPr>
          </a:p>
          <a:p>
            <a:pPr marL="0" indent="0" algn="ctr">
              <a:buNone/>
            </a:pPr>
            <a:endParaRPr lang="en-US" altLang="ja-JP" sz="3200" dirty="0">
              <a:latin typeface="HGSSoeiKakugothicUB"/>
              <a:ea typeface="HGSSoeiKakugothicUB"/>
            </a:endParaRPr>
          </a:p>
          <a:p>
            <a:pPr marL="0" indent="0" algn="ctr">
              <a:buNone/>
            </a:pPr>
            <a:endParaRPr lang="en-US" altLang="ja-JP" sz="2000" dirty="0">
              <a:latin typeface="HGSSoeiKakugothicUB"/>
              <a:ea typeface="HGSSoeiKakugothicUB"/>
            </a:endParaRPr>
          </a:p>
          <a:p>
            <a:pPr marL="0" indent="0">
              <a:buNone/>
            </a:pPr>
            <a:r>
              <a:rPr kumimoji="1" lang="ja-JP" altLang="en-US" sz="3600" dirty="0">
                <a:solidFill>
                  <a:srgbClr val="FF0000"/>
                </a:solidFill>
                <a:latin typeface="HGP創英角ｺﾞｼｯｸUB" panose="020B0900000000000000" pitchFamily="50" charset="-128"/>
                <a:ea typeface="HGP創英角ｺﾞｼｯｸUB" panose="020B0900000000000000" pitchFamily="50" charset="-128"/>
              </a:rPr>
              <a:t>注意</a:t>
            </a:r>
            <a:endParaRPr kumimoji="1" lang="en-US" altLang="ja-JP" sz="3600" dirty="0">
              <a:solidFill>
                <a:srgbClr val="FF0000"/>
              </a:solidFill>
              <a:latin typeface="HGP創英角ｺﾞｼｯｸUB" panose="020B0900000000000000" pitchFamily="50" charset="-128"/>
              <a:ea typeface="HGP創英角ｺﾞｼｯｸUB" panose="020B0900000000000000" pitchFamily="50" charset="-128"/>
            </a:endParaRPr>
          </a:p>
          <a:p>
            <a:pPr marL="0" indent="0">
              <a:buNone/>
            </a:pPr>
            <a:r>
              <a:rPr lang="ja-JP" altLang="en-US" sz="3200" dirty="0">
                <a:solidFill>
                  <a:srgbClr val="FF0000"/>
                </a:solidFill>
                <a:latin typeface="HGP創英角ｺﾞｼｯｸUB" panose="020B0900000000000000" pitchFamily="50" charset="-128"/>
                <a:ea typeface="HGP創英角ｺﾞｼｯｸUB" panose="020B0900000000000000" pitchFamily="50" charset="-128"/>
              </a:rPr>
              <a:t>得られたデータすべてを論文・プレゼンに載せない</a:t>
            </a:r>
            <a:endParaRPr kumimoji="1" lang="en-US" altLang="ja-JP" sz="3200" dirty="0">
              <a:solidFill>
                <a:srgbClr val="FF0000"/>
              </a:solidFill>
              <a:latin typeface="HGP創英角ｺﾞｼｯｸUB" panose="020B0900000000000000" pitchFamily="50" charset="-128"/>
              <a:ea typeface="HGP創英角ｺﾞｼｯｸUB" panose="020B0900000000000000" pitchFamily="50" charset="-128"/>
            </a:endParaRPr>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3B7023B6-2BC3-CF0F-D6AB-FB9FAA11B072}"/>
              </a:ext>
            </a:extLst>
          </p:cNvPr>
          <p:cNvSpPr>
            <a:spLocks noGrp="1"/>
          </p:cNvSpPr>
          <p:nvPr>
            <p:ph type="sldNum" sz="quarter" idx="12"/>
          </p:nvPr>
        </p:nvSpPr>
        <p:spPr/>
        <p:txBody>
          <a:bodyPr/>
          <a:lstStyle/>
          <a:p>
            <a:fld id="{FEF2A477-D289-406F-BE62-F4222DFC4C4D}" type="slidenum">
              <a:rPr kumimoji="1" lang="ja-JP" altLang="en-US" smtClean="0"/>
              <a:t>41</a:t>
            </a:fld>
            <a:endParaRPr kumimoji="1" lang="ja-JP" altLang="en-US"/>
          </a:p>
        </p:txBody>
      </p:sp>
      <p:pic>
        <p:nvPicPr>
          <p:cNvPr id="5" name="Picture 2" descr="タブレットを使う人のイラスト（女性医師）">
            <a:extLst>
              <a:ext uri="{FF2B5EF4-FFF2-40B4-BE49-F238E27FC236}">
                <a16:creationId xmlns:a16="http://schemas.microsoft.com/office/drawing/2014/main" id="{65AD5894-ABD1-3022-C74A-7CFBD5C2B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0373" y="3033712"/>
            <a:ext cx="2137411" cy="314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856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9DA44E-67A4-AF0B-F9FB-679FA2D62F11}"/>
              </a:ext>
            </a:extLst>
          </p:cNvPr>
          <p:cNvSpPr>
            <a:spLocks noGrp="1"/>
          </p:cNvSpPr>
          <p:nvPr>
            <p:ph type="title"/>
          </p:nvPr>
        </p:nvSpPr>
        <p:spPr>
          <a:xfrm>
            <a:off x="838200" y="365125"/>
            <a:ext cx="11353800" cy="1325563"/>
          </a:xfrm>
        </p:spPr>
        <p:txBody>
          <a:bodyPr>
            <a:normAutofit/>
          </a:bodyPr>
          <a:lstStyle/>
          <a:p>
            <a:r>
              <a:rPr lang="ja-JP" altLang="en-US" sz="4800" dirty="0">
                <a:solidFill>
                  <a:srgbClr val="0070C0"/>
                </a:solidFill>
                <a:latin typeface="HGPSoeiKakugothicUB"/>
                <a:ea typeface="HGPSoeiKakugothicUB"/>
              </a:rPr>
              <a:t>否定的な結果しか出なかった場合の対処法</a:t>
            </a:r>
            <a:endParaRPr kumimoji="1" lang="ja-JP" altLang="en-US" sz="4800" dirty="0"/>
          </a:p>
        </p:txBody>
      </p:sp>
      <p:sp>
        <p:nvSpPr>
          <p:cNvPr id="3" name="コンテンツ プレースホルダー 2">
            <a:extLst>
              <a:ext uri="{FF2B5EF4-FFF2-40B4-BE49-F238E27FC236}">
                <a16:creationId xmlns:a16="http://schemas.microsoft.com/office/drawing/2014/main" id="{B45268CC-5A84-A23A-D483-4CA4F4A31793}"/>
              </a:ext>
            </a:extLst>
          </p:cNvPr>
          <p:cNvSpPr>
            <a:spLocks noGrp="1"/>
          </p:cNvSpPr>
          <p:nvPr>
            <p:ph idx="1"/>
          </p:nvPr>
        </p:nvSpPr>
        <p:spPr>
          <a:xfrm>
            <a:off x="838200" y="1825625"/>
            <a:ext cx="11039856" cy="4351338"/>
          </a:xfrm>
        </p:spPr>
        <p:txBody>
          <a:bodyPr>
            <a:normAutofit/>
          </a:bodyPr>
          <a:lstStyle/>
          <a:p>
            <a:pPr marL="0" indent="0">
              <a:buNone/>
            </a:pPr>
            <a:r>
              <a:rPr lang="ja-JP" altLang="en-US" sz="3200" dirty="0">
                <a:latin typeface="HGSSoeiKakugothicUB"/>
                <a:ea typeface="HGSSoeiKakugothicUB"/>
              </a:rPr>
              <a:t>「わからなかった」「うまくいかなかった」と諦めていい</a:t>
            </a:r>
            <a:endParaRPr lang="en-US" altLang="ja-JP" sz="3200" dirty="0">
              <a:latin typeface="HGSSoeiKakugothicUB"/>
              <a:ea typeface="HGSSoeiKakugothicUB"/>
            </a:endParaRPr>
          </a:p>
          <a:p>
            <a:endParaRPr lang="en-US" altLang="ja-JP" sz="3200" dirty="0">
              <a:latin typeface="HGSSoeiKakugothicUB"/>
              <a:ea typeface="HGSSoeiKakugothicUB"/>
            </a:endParaRPr>
          </a:p>
          <a:p>
            <a:endParaRPr lang="en-US" altLang="ja-JP" sz="3200" dirty="0">
              <a:latin typeface="HGSSoeiKakugothicUB"/>
              <a:ea typeface="HGSSoeiKakugothicUB"/>
            </a:endParaRPr>
          </a:p>
          <a:p>
            <a:endParaRPr lang="en-US" altLang="ja-JP" sz="3200" dirty="0">
              <a:latin typeface="HGSSoeiKakugothicUB"/>
              <a:ea typeface="HGSSoeiKakugothicUB"/>
            </a:endParaRPr>
          </a:p>
          <a:p>
            <a:pPr marL="0" indent="0">
              <a:buNone/>
            </a:pPr>
            <a:r>
              <a:rPr lang="ja-JP" altLang="en-US" sz="3200" dirty="0">
                <a:latin typeface="HGSSoeiKakugothicUB"/>
                <a:ea typeface="HGSSoeiKakugothicUB"/>
              </a:rPr>
              <a:t>そのかわり</a:t>
            </a:r>
            <a:r>
              <a:rPr lang="en-US" altLang="ja-JP" sz="3200" dirty="0">
                <a:latin typeface="HGSSoeiKakugothicUB"/>
                <a:ea typeface="HGSSoeiKakugothicUB"/>
              </a:rPr>
              <a:t>…</a:t>
            </a:r>
          </a:p>
          <a:p>
            <a:pPr marL="0" indent="0" algn="ctr">
              <a:buNone/>
            </a:pPr>
            <a:r>
              <a:rPr lang="ja-JP" altLang="en-US" sz="3200" dirty="0">
                <a:latin typeface="HGSSoeiKakugothicUB"/>
                <a:ea typeface="HGSSoeiKakugothicUB"/>
              </a:rPr>
              <a:t>失敗の原因を明確にする</a:t>
            </a:r>
            <a:endParaRPr lang="en-US" altLang="ja-JP" sz="3200" dirty="0">
              <a:latin typeface="HGSSoeiKakugothicUB"/>
              <a:ea typeface="HGSSoeiKakugothicUB"/>
            </a:endParaRPr>
          </a:p>
        </p:txBody>
      </p:sp>
      <p:sp>
        <p:nvSpPr>
          <p:cNvPr id="4" name="スライド番号プレースホルダー 3">
            <a:extLst>
              <a:ext uri="{FF2B5EF4-FFF2-40B4-BE49-F238E27FC236}">
                <a16:creationId xmlns:a16="http://schemas.microsoft.com/office/drawing/2014/main" id="{2D55C066-7819-736B-92C3-3A9F75DBBDFA}"/>
              </a:ext>
            </a:extLst>
          </p:cNvPr>
          <p:cNvSpPr>
            <a:spLocks noGrp="1"/>
          </p:cNvSpPr>
          <p:nvPr>
            <p:ph type="sldNum" sz="quarter" idx="12"/>
          </p:nvPr>
        </p:nvSpPr>
        <p:spPr/>
        <p:txBody>
          <a:bodyPr/>
          <a:lstStyle/>
          <a:p>
            <a:fld id="{FEF2A477-D289-406F-BE62-F4222DFC4C4D}" type="slidenum">
              <a:rPr kumimoji="1" lang="ja-JP" altLang="en-US" smtClean="0"/>
              <a:t>42</a:t>
            </a:fld>
            <a:endParaRPr kumimoji="1" lang="ja-JP" altLang="en-US"/>
          </a:p>
        </p:txBody>
      </p:sp>
      <p:sp>
        <p:nvSpPr>
          <p:cNvPr id="6" name="テキスト ボックス 5">
            <a:extLst>
              <a:ext uri="{FF2B5EF4-FFF2-40B4-BE49-F238E27FC236}">
                <a16:creationId xmlns:a16="http://schemas.microsoft.com/office/drawing/2014/main" id="{51167D45-7F10-E6FC-23AF-1FAC0C727814}"/>
              </a:ext>
            </a:extLst>
          </p:cNvPr>
          <p:cNvSpPr txBox="1"/>
          <p:nvPr/>
        </p:nvSpPr>
        <p:spPr>
          <a:xfrm>
            <a:off x="103632" y="5282107"/>
            <a:ext cx="11984736" cy="584775"/>
          </a:xfrm>
          <a:prstGeom prst="rect">
            <a:avLst/>
          </a:prstGeom>
          <a:noFill/>
        </p:spPr>
        <p:txBody>
          <a:bodyPr wrap="square">
            <a:spAutoFit/>
          </a:bodyPr>
          <a:lstStyle/>
          <a:p>
            <a:pPr marL="0" indent="0" algn="ctr">
              <a:buNone/>
            </a:pPr>
            <a:r>
              <a:rPr lang="ja-JP" altLang="en-US" sz="3200" dirty="0">
                <a:solidFill>
                  <a:srgbClr val="FF0000"/>
                </a:solidFill>
                <a:latin typeface="HGSSoeiKakugothicUB"/>
                <a:ea typeface="HGSSoeiKakugothicUB"/>
              </a:rPr>
              <a:t>失敗の原因をきちんと考察できているのなら立派な研究といえる</a:t>
            </a:r>
            <a:endParaRPr lang="en-US" altLang="ja-JP" sz="3200" dirty="0"/>
          </a:p>
        </p:txBody>
      </p:sp>
      <p:pic>
        <p:nvPicPr>
          <p:cNvPr id="7" name="Picture 2" descr="挫折のイラスト（棒人間）">
            <a:extLst>
              <a:ext uri="{FF2B5EF4-FFF2-40B4-BE49-F238E27FC236}">
                <a16:creationId xmlns:a16="http://schemas.microsoft.com/office/drawing/2014/main" id="{AAC91387-33AB-068D-2343-3336D6ED1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5204" y="2288204"/>
            <a:ext cx="2281591" cy="2281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69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191D40-C160-22C7-786D-5641A244C7C8}"/>
              </a:ext>
            </a:extLst>
          </p:cNvPr>
          <p:cNvSpPr>
            <a:spLocks noGrp="1"/>
          </p:cNvSpPr>
          <p:nvPr>
            <p:ph type="title"/>
          </p:nvPr>
        </p:nvSpPr>
        <p:spPr/>
        <p:txBody>
          <a:bodyPr>
            <a:normAutofit/>
          </a:bodyPr>
          <a:lstStyle/>
          <a:p>
            <a:r>
              <a:rPr kumimoji="1" lang="ja-JP" altLang="en-US" sz="4800" dirty="0">
                <a:solidFill>
                  <a:srgbClr val="0070C0"/>
                </a:solidFill>
              </a:rPr>
              <a:t>データについて</a:t>
            </a:r>
          </a:p>
        </p:txBody>
      </p:sp>
      <p:sp>
        <p:nvSpPr>
          <p:cNvPr id="3" name="コンテンツ プレースホルダー 2">
            <a:extLst>
              <a:ext uri="{FF2B5EF4-FFF2-40B4-BE49-F238E27FC236}">
                <a16:creationId xmlns:a16="http://schemas.microsoft.com/office/drawing/2014/main" id="{3C9F4380-DB9F-978C-C06D-EFEEFFC58827}"/>
              </a:ext>
            </a:extLst>
          </p:cNvPr>
          <p:cNvSpPr>
            <a:spLocks noGrp="1"/>
          </p:cNvSpPr>
          <p:nvPr>
            <p:ph idx="1"/>
          </p:nvPr>
        </p:nvSpPr>
        <p:spPr>
          <a:xfrm>
            <a:off x="256032" y="1825624"/>
            <a:ext cx="12124944" cy="5032375"/>
          </a:xfrm>
        </p:spPr>
        <p:txBody>
          <a:bodyPr>
            <a:normAutofit fontScale="92500" lnSpcReduction="10000"/>
          </a:bodyPr>
          <a:lstStyle/>
          <a:p>
            <a:pPr marL="0" indent="0">
              <a:buNone/>
            </a:pPr>
            <a:r>
              <a:rPr lang="en-US" altLang="ja-JP" sz="3800" dirty="0">
                <a:latin typeface="HGSSoeiKakugothicUB"/>
                <a:ea typeface="HGSSoeiKakugothicUB"/>
              </a:rPr>
              <a:t>1</a:t>
            </a:r>
            <a:r>
              <a:rPr lang="ja-JP" altLang="en-US" sz="3800" dirty="0">
                <a:latin typeface="HGSSoeiKakugothicUB"/>
                <a:ea typeface="HGSSoeiKakugothicUB"/>
              </a:rPr>
              <a:t>．</a:t>
            </a:r>
            <a:r>
              <a:rPr lang="ja-JP" altLang="en-US" sz="3200" dirty="0">
                <a:latin typeface="HGSSoeiKakugothicUB"/>
                <a:ea typeface="HGSSoeiKakugothicUB"/>
              </a:rPr>
              <a:t>唯一の真の値があって、データの値が常に同一であるはずのもの</a:t>
            </a:r>
            <a:endParaRPr lang="en-US" altLang="ja-JP" sz="3200" dirty="0">
              <a:latin typeface="HGSSoeiKakugothicUB"/>
              <a:ea typeface="HGSSoeiKakugothicUB"/>
            </a:endParaRPr>
          </a:p>
          <a:p>
            <a:pPr marL="0" indent="0">
              <a:buNone/>
            </a:pPr>
            <a:r>
              <a:rPr lang="ja-JP" altLang="en-US" sz="3500" dirty="0">
                <a:latin typeface="HGSSoeiKakugothicUB"/>
                <a:ea typeface="HGSSoeiKakugothicUB"/>
              </a:rPr>
              <a:t>　例）</a:t>
            </a:r>
            <a:endParaRPr lang="en-US" altLang="ja-JP" sz="3500" dirty="0">
              <a:latin typeface="HGSSoeiKakugothicUB"/>
              <a:ea typeface="HGSSoeiKakugothicUB"/>
            </a:endParaRPr>
          </a:p>
          <a:p>
            <a:endParaRPr lang="en-US" altLang="ja-JP" sz="3500" dirty="0">
              <a:latin typeface="HGSSoeiKakugothicUB"/>
              <a:ea typeface="HGSSoeiKakugothicUB"/>
            </a:endParaRPr>
          </a:p>
          <a:p>
            <a:endParaRPr lang="en-US" altLang="ja-JP" sz="3500" dirty="0">
              <a:latin typeface="HGSSoeiKakugothicUB"/>
              <a:ea typeface="HGSSoeiKakugothicUB"/>
            </a:endParaRPr>
          </a:p>
          <a:p>
            <a:endParaRPr lang="en-US" altLang="ja-JP" sz="3500" dirty="0">
              <a:latin typeface="HGSSoeiKakugothicUB"/>
              <a:ea typeface="HGSSoeiKakugothicUB"/>
            </a:endParaRPr>
          </a:p>
          <a:p>
            <a:endParaRPr lang="en-US" altLang="ja-JP" sz="3500" dirty="0">
              <a:latin typeface="HGSSoeiKakugothicUB"/>
              <a:ea typeface="HGSSoeiKakugothicUB"/>
            </a:endParaRPr>
          </a:p>
          <a:p>
            <a:pPr marL="0" indent="0">
              <a:buNone/>
            </a:pPr>
            <a:endParaRPr lang="en-US" altLang="ja-JP" sz="3500" dirty="0">
              <a:latin typeface="HGSSoeiKakugothicUB"/>
              <a:ea typeface="HGSSoeiKakugothicUB"/>
            </a:endParaRPr>
          </a:p>
          <a:p>
            <a:endParaRPr lang="en-US" altLang="ja-JP" sz="3500" dirty="0">
              <a:latin typeface="HGSSoeiKakugothicUB"/>
              <a:ea typeface="HGSSoeiKakugothicUB"/>
            </a:endParaRPr>
          </a:p>
          <a:p>
            <a:pPr marL="0" indent="0">
              <a:buNone/>
            </a:pPr>
            <a:r>
              <a:rPr lang="ja-JP" altLang="en-US" sz="3500" dirty="0">
                <a:latin typeface="HGSSoeiKakugothicUB"/>
                <a:ea typeface="HGSSoeiKakugothicUB"/>
              </a:rPr>
              <a:t>　　　　　　</a:t>
            </a:r>
            <a:r>
              <a:rPr lang="ja-JP" altLang="en-US" sz="3500" u="sng" dirty="0">
                <a:latin typeface="HGSSoeiKakugothicUB"/>
                <a:ea typeface="HGSSoeiKakugothicUB"/>
              </a:rPr>
              <a:t>物理や化学の研究で扱うことが多い</a:t>
            </a:r>
            <a:endParaRPr lang="en-US" altLang="ja-JP" sz="3500" dirty="0"/>
          </a:p>
          <a:p>
            <a:endParaRPr kumimoji="1" lang="ja-JP" altLang="en-US" dirty="0"/>
          </a:p>
        </p:txBody>
      </p:sp>
      <p:sp>
        <p:nvSpPr>
          <p:cNvPr id="4" name="スライド番号プレースホルダー 3">
            <a:extLst>
              <a:ext uri="{FF2B5EF4-FFF2-40B4-BE49-F238E27FC236}">
                <a16:creationId xmlns:a16="http://schemas.microsoft.com/office/drawing/2014/main" id="{76C5CF50-6E7D-00E6-DEBD-A64C3856E712}"/>
              </a:ext>
            </a:extLst>
          </p:cNvPr>
          <p:cNvSpPr>
            <a:spLocks noGrp="1"/>
          </p:cNvSpPr>
          <p:nvPr>
            <p:ph type="sldNum" sz="quarter" idx="12"/>
          </p:nvPr>
        </p:nvSpPr>
        <p:spPr/>
        <p:txBody>
          <a:bodyPr/>
          <a:lstStyle/>
          <a:p>
            <a:fld id="{FEF2A477-D289-406F-BE62-F4222DFC4C4D}" type="slidenum">
              <a:rPr kumimoji="1" lang="ja-JP" altLang="en-US" smtClean="0"/>
              <a:t>43</a:t>
            </a:fld>
            <a:endParaRPr kumimoji="1" lang="ja-JP" altLang="en-US"/>
          </a:p>
        </p:txBody>
      </p:sp>
      <p:pic>
        <p:nvPicPr>
          <p:cNvPr id="5" name="Picture 2" descr="重力を発見したニュートンのイラスト">
            <a:extLst>
              <a:ext uri="{FF2B5EF4-FFF2-40B4-BE49-F238E27FC236}">
                <a16:creationId xmlns:a16="http://schemas.microsoft.com/office/drawing/2014/main" id="{13BF7181-C7DB-0B04-9C0E-F77BB1BE97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1612" y="2516764"/>
            <a:ext cx="2698175" cy="26981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サーモグラフィー検査のイラスト（女性）">
            <a:extLst>
              <a:ext uri="{FF2B5EF4-FFF2-40B4-BE49-F238E27FC236}">
                <a16:creationId xmlns:a16="http://schemas.microsoft.com/office/drawing/2014/main" id="{DCCCCE11-F2C9-C2DA-6596-4835D8E36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879" y="2477922"/>
            <a:ext cx="2775857" cy="2775857"/>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3">
            <a:extLst>
              <a:ext uri="{FF2B5EF4-FFF2-40B4-BE49-F238E27FC236}">
                <a16:creationId xmlns:a16="http://schemas.microsoft.com/office/drawing/2014/main" id="{CAB06C1F-4709-E26A-001B-A80EA1FBCB09}"/>
              </a:ext>
            </a:extLst>
          </p:cNvPr>
          <p:cNvSpPr txBox="1"/>
          <p:nvPr/>
        </p:nvSpPr>
        <p:spPr>
          <a:xfrm>
            <a:off x="2031611" y="5329321"/>
            <a:ext cx="2698175" cy="523220"/>
          </a:xfrm>
          <a:prstGeom prst="rect">
            <a:avLst/>
          </a:prstGeom>
          <a:noFill/>
        </p:spPr>
        <p:txBody>
          <a:bodyPr wrap="none" lIns="91440" tIns="45720" rIns="91440" bIns="45720" rtlCol="0" anchor="t">
            <a:spAutoFit/>
          </a:bodyPr>
          <a:lstStyle/>
          <a:p>
            <a:r>
              <a:rPr kumimoji="1" lang="ja-JP" altLang="en-US" sz="2800" dirty="0"/>
              <a:t>ものの落下速度</a:t>
            </a:r>
            <a:endParaRPr lang="ja-JP" altLang="en-US" sz="2800" dirty="0"/>
          </a:p>
        </p:txBody>
      </p:sp>
      <p:sp>
        <p:nvSpPr>
          <p:cNvPr id="8" name="テキスト ボックス 4">
            <a:extLst>
              <a:ext uri="{FF2B5EF4-FFF2-40B4-BE49-F238E27FC236}">
                <a16:creationId xmlns:a16="http://schemas.microsoft.com/office/drawing/2014/main" id="{BAF31DF7-B7E2-7355-8C9C-C86006F0732C}"/>
              </a:ext>
            </a:extLst>
          </p:cNvPr>
          <p:cNvSpPr txBox="1"/>
          <p:nvPr/>
        </p:nvSpPr>
        <p:spPr>
          <a:xfrm>
            <a:off x="7289792" y="5329321"/>
            <a:ext cx="1980029" cy="523220"/>
          </a:xfrm>
          <a:prstGeom prst="rect">
            <a:avLst/>
          </a:prstGeom>
          <a:noFill/>
        </p:spPr>
        <p:txBody>
          <a:bodyPr wrap="none" lIns="91440" tIns="45720" rIns="91440" bIns="45720" rtlCol="0" anchor="t">
            <a:spAutoFit/>
          </a:bodyPr>
          <a:lstStyle/>
          <a:p>
            <a:r>
              <a:rPr kumimoji="1" lang="ja-JP" altLang="en-US" sz="2800" dirty="0"/>
              <a:t>物体の温度</a:t>
            </a:r>
          </a:p>
        </p:txBody>
      </p:sp>
    </p:spTree>
    <p:extLst>
      <p:ext uri="{BB962C8B-B14F-4D97-AF65-F5344CB8AC3E}">
        <p14:creationId xmlns:p14="http://schemas.microsoft.com/office/powerpoint/2010/main" val="1563814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C9F4380-DB9F-978C-C06D-EFEEFFC58827}"/>
              </a:ext>
            </a:extLst>
          </p:cNvPr>
          <p:cNvSpPr>
            <a:spLocks noGrp="1"/>
          </p:cNvSpPr>
          <p:nvPr>
            <p:ph idx="1"/>
          </p:nvPr>
        </p:nvSpPr>
        <p:spPr>
          <a:xfrm>
            <a:off x="231648" y="1295272"/>
            <a:ext cx="11935968" cy="5061077"/>
          </a:xfrm>
        </p:spPr>
        <p:txBody>
          <a:bodyPr>
            <a:normAutofit/>
          </a:bodyPr>
          <a:lstStyle/>
          <a:p>
            <a:pPr marL="0" indent="0">
              <a:buNone/>
            </a:pPr>
            <a:r>
              <a:rPr lang="en-US" altLang="ja-JP" sz="3600" dirty="0">
                <a:latin typeface="HGSSoeiKakugothicUB"/>
                <a:ea typeface="HGSSoeiKakugothicUB"/>
              </a:rPr>
              <a:t>2</a:t>
            </a:r>
            <a:r>
              <a:rPr lang="ja-JP" altLang="en-US" sz="3600" dirty="0">
                <a:latin typeface="HGSSoeiKakugothicUB"/>
                <a:ea typeface="HGSSoeiKakugothicUB"/>
              </a:rPr>
              <a:t>．</a:t>
            </a:r>
            <a:r>
              <a:rPr lang="ja-JP" altLang="en-US" sz="3200" dirty="0">
                <a:latin typeface="HGSSoeiKakugothicUB"/>
                <a:ea typeface="HGSSoeiKakugothicUB"/>
              </a:rPr>
              <a:t>唯一の真の値などなく、データの値がそもそもばらつくもの</a:t>
            </a:r>
            <a:endParaRPr lang="en-US" altLang="ja-JP" sz="3200" dirty="0">
              <a:latin typeface="HGSSoeiKakugothicUB"/>
              <a:ea typeface="HGSSoeiKakugothicUB"/>
            </a:endParaRPr>
          </a:p>
          <a:p>
            <a:pPr marL="0" indent="0">
              <a:buNone/>
            </a:pPr>
            <a:r>
              <a:rPr lang="ja-JP" altLang="en-US" sz="3200" dirty="0">
                <a:latin typeface="HGSSoeiKakugothicUB"/>
                <a:ea typeface="HGSSoeiKakugothicUB"/>
              </a:rPr>
              <a:t>　例）</a:t>
            </a:r>
            <a:endParaRPr lang="en-US" altLang="ja-JP" sz="3200" dirty="0">
              <a:latin typeface="HGSSoeiKakugothicUB"/>
              <a:ea typeface="HGSSoeiKakugothicUB"/>
            </a:endParaRPr>
          </a:p>
          <a:p>
            <a:endParaRPr lang="en-US" altLang="ja-JP" sz="2800" dirty="0">
              <a:latin typeface="HGSSoeiKakugothicUB"/>
              <a:ea typeface="HGSSoeiKakugothicUB"/>
            </a:endParaRPr>
          </a:p>
          <a:p>
            <a:endParaRPr lang="en-US" altLang="ja-JP" sz="2800" dirty="0">
              <a:latin typeface="HGSSoeiKakugothicUB"/>
              <a:ea typeface="HGSSoeiKakugothicUB"/>
            </a:endParaRPr>
          </a:p>
          <a:p>
            <a:pPr marL="0" indent="0">
              <a:buNone/>
            </a:pPr>
            <a:endParaRPr lang="en-US" altLang="ja-JP" sz="2800" dirty="0">
              <a:latin typeface="HGSSoeiKakugothicUB"/>
              <a:ea typeface="HGSSoeiKakugothicUB"/>
            </a:endParaRPr>
          </a:p>
          <a:p>
            <a:endParaRPr lang="en-US" altLang="ja-JP" sz="2800" dirty="0">
              <a:latin typeface="HGSSoeiKakugothicUB"/>
              <a:ea typeface="HGSSoeiKakugothicUB"/>
            </a:endParaRPr>
          </a:p>
          <a:p>
            <a:pPr marL="0" indent="0">
              <a:buNone/>
            </a:pPr>
            <a:endParaRPr lang="en-US" altLang="ja-JP" dirty="0">
              <a:latin typeface="HGSSoeiKakugothicUB"/>
              <a:ea typeface="HGSSoeiKakugothicUB"/>
            </a:endParaRPr>
          </a:p>
          <a:p>
            <a:pPr marL="0" indent="0">
              <a:buNone/>
            </a:pPr>
            <a:endParaRPr lang="en-US" altLang="ja-JP" sz="1000" dirty="0">
              <a:latin typeface="HGSSoeiKakugothicUB"/>
              <a:ea typeface="HGSSoeiKakugothicUB"/>
            </a:endParaRPr>
          </a:p>
          <a:p>
            <a:pPr marL="0" indent="0" algn="ctr">
              <a:buNone/>
            </a:pPr>
            <a:r>
              <a:rPr lang="ja-JP" altLang="en-US" sz="3200" u="sng" dirty="0">
                <a:latin typeface="HGSSoeiKakugothicUB"/>
                <a:ea typeface="HGSSoeiKakugothicUB"/>
              </a:rPr>
              <a:t>生物や文系の研究では当たり前といっても過言ではない</a:t>
            </a:r>
            <a:endParaRPr lang="en-US" altLang="ja-JP" sz="3200" dirty="0"/>
          </a:p>
          <a:p>
            <a:endParaRPr kumimoji="1" lang="ja-JP" altLang="en-US" dirty="0"/>
          </a:p>
        </p:txBody>
      </p:sp>
      <p:sp>
        <p:nvSpPr>
          <p:cNvPr id="4" name="スライド番号プレースホルダー 3">
            <a:extLst>
              <a:ext uri="{FF2B5EF4-FFF2-40B4-BE49-F238E27FC236}">
                <a16:creationId xmlns:a16="http://schemas.microsoft.com/office/drawing/2014/main" id="{76C5CF50-6E7D-00E6-DEBD-A64C3856E712}"/>
              </a:ext>
            </a:extLst>
          </p:cNvPr>
          <p:cNvSpPr>
            <a:spLocks noGrp="1"/>
          </p:cNvSpPr>
          <p:nvPr>
            <p:ph type="sldNum" sz="quarter" idx="12"/>
          </p:nvPr>
        </p:nvSpPr>
        <p:spPr/>
        <p:txBody>
          <a:bodyPr/>
          <a:lstStyle/>
          <a:p>
            <a:fld id="{FEF2A477-D289-406F-BE62-F4222DFC4C4D}" type="slidenum">
              <a:rPr kumimoji="1" lang="ja-JP" altLang="en-US" smtClean="0"/>
              <a:t>44</a:t>
            </a:fld>
            <a:endParaRPr kumimoji="1" lang="ja-JP" altLang="en-US"/>
          </a:p>
        </p:txBody>
      </p:sp>
      <p:pic>
        <p:nvPicPr>
          <p:cNvPr id="11" name="Picture 10" descr="犬の家族のイラスト">
            <a:extLst>
              <a:ext uri="{FF2B5EF4-FFF2-40B4-BE49-F238E27FC236}">
                <a16:creationId xmlns:a16="http://schemas.microsoft.com/office/drawing/2014/main" id="{C8EF9184-1FB6-34B9-DF47-DB1F24086F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1799" y="1919110"/>
            <a:ext cx="3123250" cy="27875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足が渦巻きになって走る人のイラスト（男性）">
            <a:extLst>
              <a:ext uri="{FF2B5EF4-FFF2-40B4-BE49-F238E27FC236}">
                <a16:creationId xmlns:a16="http://schemas.microsoft.com/office/drawing/2014/main" id="{627C99B5-E292-3CDA-B32F-F66348885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5918" y="1919109"/>
            <a:ext cx="2320596" cy="2787502"/>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4">
            <a:extLst>
              <a:ext uri="{FF2B5EF4-FFF2-40B4-BE49-F238E27FC236}">
                <a16:creationId xmlns:a16="http://schemas.microsoft.com/office/drawing/2014/main" id="{BB5FEA6C-BEA3-4DC6-A0C0-09BC0A498DD4}"/>
              </a:ext>
            </a:extLst>
          </p:cNvPr>
          <p:cNvSpPr txBox="1"/>
          <p:nvPr/>
        </p:nvSpPr>
        <p:spPr>
          <a:xfrm>
            <a:off x="2195728" y="4613847"/>
            <a:ext cx="3775393" cy="523220"/>
          </a:xfrm>
          <a:prstGeom prst="rect">
            <a:avLst/>
          </a:prstGeom>
          <a:noFill/>
        </p:spPr>
        <p:txBody>
          <a:bodyPr wrap="none" lIns="91440" tIns="45720" rIns="91440" bIns="45720" rtlCol="0" anchor="t">
            <a:spAutoFit/>
          </a:bodyPr>
          <a:lstStyle/>
          <a:p>
            <a:r>
              <a:rPr kumimoji="1" lang="ja-JP" altLang="en-US" sz="2800" dirty="0"/>
              <a:t>一匹の犬が生む子の数</a:t>
            </a:r>
          </a:p>
        </p:txBody>
      </p:sp>
      <p:sp>
        <p:nvSpPr>
          <p:cNvPr id="14" name="テキスト ボックス 5">
            <a:extLst>
              <a:ext uri="{FF2B5EF4-FFF2-40B4-BE49-F238E27FC236}">
                <a16:creationId xmlns:a16="http://schemas.microsoft.com/office/drawing/2014/main" id="{B86944FF-DD18-FABF-0441-86ADE3FA061D}"/>
              </a:ext>
            </a:extLst>
          </p:cNvPr>
          <p:cNvSpPr txBox="1"/>
          <p:nvPr/>
        </p:nvSpPr>
        <p:spPr>
          <a:xfrm>
            <a:off x="7073658" y="4613847"/>
            <a:ext cx="3775393" cy="523220"/>
          </a:xfrm>
          <a:prstGeom prst="rect">
            <a:avLst/>
          </a:prstGeom>
          <a:noFill/>
        </p:spPr>
        <p:txBody>
          <a:bodyPr wrap="none" lIns="91440" tIns="45720" rIns="91440" bIns="45720" rtlCol="0" anchor="t">
            <a:spAutoFit/>
          </a:bodyPr>
          <a:lstStyle/>
          <a:p>
            <a:r>
              <a:rPr kumimoji="1" lang="ja-JP" altLang="en-US" sz="2800" dirty="0"/>
              <a:t>人間が走った時の速さ</a:t>
            </a:r>
            <a:endParaRPr lang="ja-JP" altLang="en-US" sz="2800" dirty="0"/>
          </a:p>
        </p:txBody>
      </p:sp>
    </p:spTree>
    <p:extLst>
      <p:ext uri="{BB962C8B-B14F-4D97-AF65-F5344CB8AC3E}">
        <p14:creationId xmlns:p14="http://schemas.microsoft.com/office/powerpoint/2010/main" val="10496931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EA653A-67C8-8233-C65A-A21E285B2505}"/>
              </a:ext>
            </a:extLst>
          </p:cNvPr>
          <p:cNvSpPr>
            <a:spLocks noGrp="1"/>
          </p:cNvSpPr>
          <p:nvPr>
            <p:ph type="title"/>
          </p:nvPr>
        </p:nvSpPr>
        <p:spPr/>
        <p:txBody>
          <a:bodyPr>
            <a:normAutofit/>
          </a:bodyPr>
          <a:lstStyle/>
          <a:p>
            <a:r>
              <a:rPr kumimoji="1" lang="ja-JP" altLang="en-US" sz="4800" dirty="0">
                <a:solidFill>
                  <a:srgbClr val="0070C0"/>
                </a:solidFill>
              </a:rPr>
              <a:t>アンケート結果の示し方</a:t>
            </a:r>
          </a:p>
        </p:txBody>
      </p:sp>
      <p:sp>
        <p:nvSpPr>
          <p:cNvPr id="3" name="コンテンツ プレースホルダー 2">
            <a:extLst>
              <a:ext uri="{FF2B5EF4-FFF2-40B4-BE49-F238E27FC236}">
                <a16:creationId xmlns:a16="http://schemas.microsoft.com/office/drawing/2014/main" id="{55D00411-C345-1551-3858-F1F3BB94372B}"/>
              </a:ext>
            </a:extLst>
          </p:cNvPr>
          <p:cNvSpPr>
            <a:spLocks noGrp="1"/>
          </p:cNvSpPr>
          <p:nvPr>
            <p:ph idx="1"/>
          </p:nvPr>
        </p:nvSpPr>
        <p:spPr/>
        <p:txBody>
          <a:bodyPr/>
          <a:lstStyle/>
          <a:p>
            <a:pPr marL="0" indent="0">
              <a:buNone/>
            </a:pPr>
            <a:r>
              <a:rPr lang="ja-JP" altLang="en-US" sz="3200" dirty="0">
                <a:latin typeface="HGSSoeiKakugothicUB"/>
                <a:ea typeface="HGSSoeiKakugothicUB"/>
              </a:rPr>
              <a:t>アンケートの結果は</a:t>
            </a:r>
            <a:r>
              <a:rPr lang="ja-JP" altLang="en-US" sz="3200" dirty="0">
                <a:latin typeface="HGPSoeiKakugothicUB"/>
                <a:ea typeface="HGPSoeiKakugothicUB"/>
              </a:rPr>
              <a:t>帯グラフ</a:t>
            </a:r>
            <a:r>
              <a:rPr lang="ja-JP" altLang="en-US" sz="3200" dirty="0">
                <a:latin typeface="HGSSoeiKakugothicUB"/>
                <a:ea typeface="HGSSoeiKakugothicUB"/>
              </a:rPr>
              <a:t>か</a:t>
            </a:r>
            <a:r>
              <a:rPr lang="ja-JP" altLang="en-US" sz="3200" dirty="0">
                <a:latin typeface="HGPSoeiKakugothicUB"/>
                <a:ea typeface="HGPSoeiKakugothicUB"/>
              </a:rPr>
              <a:t>円グラフ</a:t>
            </a:r>
            <a:r>
              <a:rPr lang="ja-JP" altLang="en-US" sz="3200" dirty="0">
                <a:latin typeface="HGSSoeiKakugothicUB"/>
                <a:ea typeface="HGSSoeiKakugothicUB"/>
              </a:rPr>
              <a:t>で表す</a:t>
            </a:r>
            <a:endParaRPr lang="en-US" altLang="ja-JP" sz="3200" dirty="0">
              <a:latin typeface="HGSSoeiKakugothicUB"/>
              <a:ea typeface="HGSSoeiKakugothicUB"/>
            </a:endParaRPr>
          </a:p>
          <a:p>
            <a:r>
              <a:rPr lang="ja-JP" altLang="en-US" sz="3200" dirty="0">
                <a:latin typeface="HGPSoeiKakugothicUB"/>
                <a:ea typeface="HGPSoeiKakugothicUB"/>
              </a:rPr>
              <a:t>帯グラフ</a:t>
            </a:r>
            <a:r>
              <a:rPr lang="ja-JP" altLang="en-US" sz="3200" dirty="0">
                <a:latin typeface="HGSSoeiKakugothicUB"/>
                <a:ea typeface="HGSSoeiKakugothicUB"/>
              </a:rPr>
              <a:t>：複数のアンケート間で比較する際に使う</a:t>
            </a:r>
            <a:endParaRPr lang="en-US" altLang="ja-JP" sz="3200" dirty="0">
              <a:latin typeface="HGSSoeiKakugothicUB"/>
              <a:ea typeface="HGSSoeiKakugothicUB"/>
            </a:endParaRPr>
          </a:p>
          <a:p>
            <a:endParaRPr lang="en-US" altLang="ja-JP" sz="3200" dirty="0">
              <a:latin typeface="HGSSoeiKakugothicUB"/>
              <a:ea typeface="HGSSoeiKakugothicUB"/>
            </a:endParaRPr>
          </a:p>
          <a:p>
            <a:endParaRPr lang="en-US" altLang="ja-JP" sz="3200" dirty="0">
              <a:latin typeface="HGSSoeiKakugothicUB"/>
              <a:ea typeface="HGSSoeiKakugothicUB"/>
            </a:endParaRPr>
          </a:p>
          <a:p>
            <a:endParaRPr lang="en-US" altLang="ja-JP" sz="1000" dirty="0">
              <a:latin typeface="HGSSoeiKakugothicUB"/>
              <a:ea typeface="HGSSoeiKakugothicUB"/>
            </a:endParaRPr>
          </a:p>
          <a:p>
            <a:r>
              <a:rPr lang="ja-JP" altLang="en-US" sz="3200" dirty="0">
                <a:latin typeface="HGPSoeiKakugothicUB"/>
                <a:ea typeface="HGPSoeiKakugothicUB"/>
              </a:rPr>
              <a:t>円グラフ</a:t>
            </a:r>
            <a:r>
              <a:rPr lang="ja-JP" altLang="en-US" sz="3200" dirty="0">
                <a:latin typeface="HGSSoeiKakugothicUB"/>
                <a:ea typeface="HGSSoeiKakugothicUB"/>
              </a:rPr>
              <a:t>：</a:t>
            </a:r>
            <a:r>
              <a:rPr lang="en-US" altLang="ja-JP" sz="3200" dirty="0">
                <a:latin typeface="HGSSoeiKakugothicUB"/>
                <a:ea typeface="HGSSoeiKakugothicUB"/>
              </a:rPr>
              <a:t>1</a:t>
            </a:r>
            <a:r>
              <a:rPr lang="ja-JP" altLang="en-US" sz="3200" dirty="0">
                <a:latin typeface="HGSSoeiKakugothicUB"/>
                <a:ea typeface="HGSSoeiKakugothicUB"/>
              </a:rPr>
              <a:t>つのアンケートの内訳だけを見る際に使う</a:t>
            </a:r>
            <a:endParaRPr lang="en-US" altLang="ja-JP" sz="3200" dirty="0"/>
          </a:p>
          <a:p>
            <a:endParaRPr kumimoji="1" lang="ja-JP" altLang="en-US" dirty="0"/>
          </a:p>
        </p:txBody>
      </p:sp>
      <p:sp>
        <p:nvSpPr>
          <p:cNvPr id="4" name="スライド番号プレースホルダー 3">
            <a:extLst>
              <a:ext uri="{FF2B5EF4-FFF2-40B4-BE49-F238E27FC236}">
                <a16:creationId xmlns:a16="http://schemas.microsoft.com/office/drawing/2014/main" id="{07EB0E53-077C-0AD6-D9EE-6F489B27F998}"/>
              </a:ext>
            </a:extLst>
          </p:cNvPr>
          <p:cNvSpPr>
            <a:spLocks noGrp="1"/>
          </p:cNvSpPr>
          <p:nvPr>
            <p:ph type="sldNum" sz="quarter" idx="12"/>
          </p:nvPr>
        </p:nvSpPr>
        <p:spPr/>
        <p:txBody>
          <a:bodyPr/>
          <a:lstStyle/>
          <a:p>
            <a:fld id="{FEF2A477-D289-406F-BE62-F4222DFC4C4D}" type="slidenum">
              <a:rPr kumimoji="1" lang="ja-JP" altLang="en-US" smtClean="0"/>
              <a:t>45</a:t>
            </a:fld>
            <a:endParaRPr kumimoji="1" lang="ja-JP" altLang="en-US"/>
          </a:p>
        </p:txBody>
      </p:sp>
      <p:graphicFrame>
        <p:nvGraphicFramePr>
          <p:cNvPr id="7" name="グラフ 6">
            <a:extLst>
              <a:ext uri="{FF2B5EF4-FFF2-40B4-BE49-F238E27FC236}">
                <a16:creationId xmlns:a16="http://schemas.microsoft.com/office/drawing/2014/main" id="{B416765F-66F4-AE10-9067-7DD0F9D7DFC6}"/>
              </a:ext>
            </a:extLst>
          </p:cNvPr>
          <p:cNvGraphicFramePr/>
          <p:nvPr>
            <p:extLst>
              <p:ext uri="{D42A27DB-BD31-4B8C-83A1-F6EECF244321}">
                <p14:modId xmlns:p14="http://schemas.microsoft.com/office/powerpoint/2010/main" val="1314156605"/>
              </p:ext>
            </p:extLst>
          </p:nvPr>
        </p:nvGraphicFramePr>
        <p:xfrm>
          <a:off x="1416643" y="2687177"/>
          <a:ext cx="3693220" cy="16894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グラフ 7">
            <a:extLst>
              <a:ext uri="{FF2B5EF4-FFF2-40B4-BE49-F238E27FC236}">
                <a16:creationId xmlns:a16="http://schemas.microsoft.com/office/drawing/2014/main" id="{AE7167D2-FD47-1152-A350-F893FC842243}"/>
              </a:ext>
            </a:extLst>
          </p:cNvPr>
          <p:cNvGraphicFramePr/>
          <p:nvPr>
            <p:extLst>
              <p:ext uri="{D42A27DB-BD31-4B8C-83A1-F6EECF244321}">
                <p14:modId xmlns:p14="http://schemas.microsoft.com/office/powerpoint/2010/main" val="1573703964"/>
              </p:ext>
            </p:extLst>
          </p:nvPr>
        </p:nvGraphicFramePr>
        <p:xfrm>
          <a:off x="1582771" y="4744394"/>
          <a:ext cx="3360963" cy="1959428"/>
        </p:xfrm>
        <a:graphic>
          <a:graphicData uri="http://schemas.openxmlformats.org/drawingml/2006/chart">
            <c:chart xmlns:c="http://schemas.openxmlformats.org/drawingml/2006/chart" xmlns:r="http://schemas.openxmlformats.org/officeDocument/2006/relationships" r:id="rId3"/>
          </a:graphicData>
        </a:graphic>
      </p:graphicFrame>
      <p:sp>
        <p:nvSpPr>
          <p:cNvPr id="9" name="テキスト ボックス 6">
            <a:extLst>
              <a:ext uri="{FF2B5EF4-FFF2-40B4-BE49-F238E27FC236}">
                <a16:creationId xmlns:a16="http://schemas.microsoft.com/office/drawing/2014/main" id="{44F3454A-E7FE-1F7E-7F3C-49E9F0309980}"/>
              </a:ext>
            </a:extLst>
          </p:cNvPr>
          <p:cNvSpPr txBox="1"/>
          <p:nvPr/>
        </p:nvSpPr>
        <p:spPr>
          <a:xfrm>
            <a:off x="6004758" y="3739684"/>
            <a:ext cx="5211683" cy="523220"/>
          </a:xfrm>
          <a:prstGeom prst="rect">
            <a:avLst/>
          </a:prstGeom>
          <a:noFill/>
        </p:spPr>
        <p:txBody>
          <a:bodyPr wrap="none" lIns="91440" tIns="45720" rIns="91440" bIns="45720" rtlCol="0" anchor="t">
            <a:spAutoFit/>
          </a:bodyPr>
          <a:lstStyle/>
          <a:p>
            <a:r>
              <a:rPr kumimoji="1" lang="en-US" altLang="ja-JP" sz="2800" dirty="0"/>
              <a:t>※</a:t>
            </a:r>
            <a:r>
              <a:rPr kumimoji="1" lang="ja-JP" altLang="en-US" sz="2800" dirty="0"/>
              <a:t>長さで表すため、比べやすい</a:t>
            </a:r>
            <a:endParaRPr lang="ja-JP" altLang="en-US" sz="2800" dirty="0"/>
          </a:p>
        </p:txBody>
      </p:sp>
      <p:sp>
        <p:nvSpPr>
          <p:cNvPr id="10" name="テキスト ボックス 10">
            <a:extLst>
              <a:ext uri="{FF2B5EF4-FFF2-40B4-BE49-F238E27FC236}">
                <a16:creationId xmlns:a16="http://schemas.microsoft.com/office/drawing/2014/main" id="{CE38127B-8CA8-8F29-70A0-5602652FAA68}"/>
              </a:ext>
            </a:extLst>
          </p:cNvPr>
          <p:cNvSpPr txBox="1"/>
          <p:nvPr/>
        </p:nvSpPr>
        <p:spPr>
          <a:xfrm>
            <a:off x="4824780" y="5808238"/>
            <a:ext cx="6647974" cy="523220"/>
          </a:xfrm>
          <a:prstGeom prst="rect">
            <a:avLst/>
          </a:prstGeom>
          <a:noFill/>
        </p:spPr>
        <p:txBody>
          <a:bodyPr wrap="none" lIns="91440" tIns="45720" rIns="91440" bIns="45720" rtlCol="0" anchor="t">
            <a:spAutoFit/>
          </a:bodyPr>
          <a:lstStyle/>
          <a:p>
            <a:r>
              <a:rPr kumimoji="1" lang="en-US" altLang="ja-JP" sz="2800" dirty="0">
                <a:latin typeface="+mn-ea"/>
              </a:rPr>
              <a:t>※</a:t>
            </a:r>
            <a:r>
              <a:rPr lang="ja-JP" altLang="en-US" sz="2800" dirty="0">
                <a:latin typeface="+mn-ea"/>
              </a:rPr>
              <a:t>角度で表すため、割合が分かりやすい</a:t>
            </a:r>
            <a:endParaRPr kumimoji="1" lang="ja-JP" altLang="en-US" sz="2800" dirty="0">
              <a:latin typeface="+mn-ea"/>
            </a:endParaRPr>
          </a:p>
        </p:txBody>
      </p:sp>
    </p:spTree>
    <p:extLst>
      <p:ext uri="{BB962C8B-B14F-4D97-AF65-F5344CB8AC3E}">
        <p14:creationId xmlns:p14="http://schemas.microsoft.com/office/powerpoint/2010/main" val="4290278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BF0C12-D65C-11E1-AA17-3EB815F0FABF}"/>
              </a:ext>
            </a:extLst>
          </p:cNvPr>
          <p:cNvSpPr>
            <a:spLocks noGrp="1"/>
          </p:cNvSpPr>
          <p:nvPr>
            <p:ph type="title"/>
          </p:nvPr>
        </p:nvSpPr>
        <p:spPr/>
        <p:txBody>
          <a:bodyPr>
            <a:normAutofit/>
          </a:bodyPr>
          <a:lstStyle/>
          <a:p>
            <a:r>
              <a:rPr kumimoji="1" lang="ja-JP" altLang="en-US" sz="4800" dirty="0">
                <a:solidFill>
                  <a:srgbClr val="0070C0"/>
                </a:solidFill>
              </a:rPr>
              <a:t>参考文献</a:t>
            </a:r>
          </a:p>
        </p:txBody>
      </p:sp>
      <p:sp>
        <p:nvSpPr>
          <p:cNvPr id="3" name="コンテンツ プレースホルダー 2">
            <a:extLst>
              <a:ext uri="{FF2B5EF4-FFF2-40B4-BE49-F238E27FC236}">
                <a16:creationId xmlns:a16="http://schemas.microsoft.com/office/drawing/2014/main" id="{43BF6A28-C568-8914-0A38-CA16C2509118}"/>
              </a:ext>
            </a:extLst>
          </p:cNvPr>
          <p:cNvSpPr>
            <a:spLocks noGrp="1"/>
          </p:cNvSpPr>
          <p:nvPr>
            <p:ph idx="1"/>
          </p:nvPr>
        </p:nvSpPr>
        <p:spPr/>
        <p:txBody>
          <a:bodyPr/>
          <a:lstStyle/>
          <a:p>
            <a:r>
              <a:rPr kumimoji="1" lang="ja-JP" altLang="en-US" sz="2800" dirty="0">
                <a:latin typeface="HGP創英角ｺﾞｼｯｸUB"/>
                <a:ea typeface="HGP創英角ｺﾞｼｯｸUB"/>
              </a:rPr>
              <a:t>酒井聡樹</a:t>
            </a:r>
            <a:r>
              <a:rPr kumimoji="1" lang="en-US" altLang="ja-JP" sz="2800" dirty="0">
                <a:latin typeface="HGP創英角ｺﾞｼｯｸUB"/>
                <a:ea typeface="HGP創英角ｺﾞｼｯｸUB"/>
              </a:rPr>
              <a:t>(2025).</a:t>
            </a:r>
            <a:r>
              <a:rPr kumimoji="1" lang="ja-JP" altLang="en-US" sz="2800" dirty="0">
                <a:latin typeface="HGP創英角ｺﾞｼｯｸUB"/>
                <a:ea typeface="HGP創英角ｺﾞｼｯｸUB"/>
              </a:rPr>
              <a:t>これから研究を始める高校生と指導教員のために　第２版</a:t>
            </a:r>
            <a:r>
              <a:rPr kumimoji="1" lang="en-US" altLang="ja-JP" sz="2800" dirty="0">
                <a:latin typeface="HGP創英角ｺﾞｼｯｸUB"/>
                <a:ea typeface="HGP創英角ｺﾞｼｯｸUB"/>
              </a:rPr>
              <a:t>.</a:t>
            </a:r>
            <a:r>
              <a:rPr kumimoji="1" lang="ja-JP" altLang="en-US" sz="2800">
                <a:latin typeface="HGP創英角ｺﾞｼｯｸUB"/>
                <a:ea typeface="HGP創英角ｺﾞｼｯｸUB"/>
              </a:rPr>
              <a:t>共立出版</a:t>
            </a:r>
            <a:endParaRPr kumimoji="1" lang="ja-JP" altLang="en-US" sz="2800" dirty="0">
              <a:latin typeface="HGP創英角ｺﾞｼｯｸUB"/>
              <a:ea typeface="HGP創英角ｺﾞｼｯｸUB"/>
            </a:endParaRPr>
          </a:p>
          <a:p>
            <a:r>
              <a:rPr lang="en-US" altLang="ja-JP" sz="2800" dirty="0" err="1">
                <a:latin typeface="HGP創英角ｺﾞｼｯｸUB"/>
                <a:ea typeface="HGP創英角ｺﾞｼｯｸUB"/>
              </a:rPr>
              <a:t>いらすとや</a:t>
            </a:r>
            <a:r>
              <a:rPr lang="en-US" altLang="ja-JP" sz="2800" dirty="0">
                <a:latin typeface="HGP創英角ｺﾞｼｯｸUB"/>
                <a:ea typeface="HGP創英角ｺﾞｼｯｸUB"/>
              </a:rPr>
              <a:t>　</a:t>
            </a:r>
            <a:r>
              <a:rPr kumimoji="1" lang="en-US" altLang="ja-JP" sz="2800" dirty="0">
                <a:latin typeface="HGP創英角ｺﾞｼｯｸUB"/>
                <a:ea typeface="HGP創英角ｺﾞｼｯｸUB"/>
              </a:rPr>
              <a:t>https://www.irasutoya.com/</a:t>
            </a:r>
            <a:endParaRPr kumimoji="1" lang="ja-JP" altLang="en-US" sz="2800" dirty="0">
              <a:latin typeface="HGP創英角ｺﾞｼｯｸUB"/>
              <a:ea typeface="HGP創英角ｺﾞｼｯｸUB"/>
            </a:endParaRPr>
          </a:p>
          <a:p>
            <a:endParaRPr kumimoji="1" lang="ja-JP" altLang="en-US" dirty="0"/>
          </a:p>
        </p:txBody>
      </p:sp>
      <p:sp>
        <p:nvSpPr>
          <p:cNvPr id="4" name="スライド番号プレースホルダー 3">
            <a:extLst>
              <a:ext uri="{FF2B5EF4-FFF2-40B4-BE49-F238E27FC236}">
                <a16:creationId xmlns:a16="http://schemas.microsoft.com/office/drawing/2014/main" id="{AE8D991E-1BDF-C295-963E-AD2054AB4EE2}"/>
              </a:ext>
            </a:extLst>
          </p:cNvPr>
          <p:cNvSpPr>
            <a:spLocks noGrp="1"/>
          </p:cNvSpPr>
          <p:nvPr>
            <p:ph type="sldNum" sz="quarter" idx="12"/>
          </p:nvPr>
        </p:nvSpPr>
        <p:spPr/>
        <p:txBody>
          <a:bodyPr/>
          <a:lstStyle/>
          <a:p>
            <a:fld id="{FEF2A477-D289-406F-BE62-F4222DFC4C4D}" type="slidenum">
              <a:rPr kumimoji="1" lang="ja-JP" altLang="en-US" smtClean="0"/>
              <a:t>46</a:t>
            </a:fld>
            <a:endParaRPr kumimoji="1" lang="ja-JP" altLang="en-US"/>
          </a:p>
        </p:txBody>
      </p:sp>
    </p:spTree>
    <p:extLst>
      <p:ext uri="{BB962C8B-B14F-4D97-AF65-F5344CB8AC3E}">
        <p14:creationId xmlns:p14="http://schemas.microsoft.com/office/powerpoint/2010/main" val="3226899702"/>
      </p:ext>
    </p:extLst>
  </p:cSld>
  <p:clrMapOvr>
    <a:masterClrMapping/>
  </p:clrMapOvr>
</p:sld>
</file>

<file path=ppt/theme/theme1.xml><?xml version="1.0" encoding="utf-8"?>
<a:theme xmlns:a="http://schemas.openxmlformats.org/drawingml/2006/main" name="テーマさわら池">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チームさわら池">
      <a:majorFont>
        <a:latin typeface="HGS創英角ｺﾞｼｯｸUB"/>
        <a:ea typeface="HGS創英角ｺﾞｼｯｸUB"/>
        <a:cs typeface=""/>
      </a:majorFont>
      <a:minorFont>
        <a:latin typeface="HGS創英角ｺﾞｼｯｸUB"/>
        <a:ea typeface="HGS創英角ｺﾞｼｯｸUB"/>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テーマさわら池" id="{2E90BE41-7AAB-4868-9A5C-D8D621E38569}" vid="{4197844F-7AC2-4CD3-8A0C-6C50BDDBF7F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968a0ef-6652-4f69-beba-17045e072a7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E894442B2AA8DE4D8E8E11AE6716E552" ma:contentTypeVersion="6" ma:contentTypeDescription="新しいドキュメントを作成します。" ma:contentTypeScope="" ma:versionID="3c437ed7da2c4b77ac0d26253880f51c">
  <xsd:schema xmlns:xsd="http://www.w3.org/2001/XMLSchema" xmlns:xs="http://www.w3.org/2001/XMLSchema" xmlns:p="http://schemas.microsoft.com/office/2006/metadata/properties" xmlns:ns3="4968a0ef-6652-4f69-beba-17045e072a75" targetNamespace="http://schemas.microsoft.com/office/2006/metadata/properties" ma:root="true" ma:fieldsID="59be528637e5105ca3a7f19c89fc9c3c" ns3:_="">
    <xsd:import namespace="4968a0ef-6652-4f69-beba-17045e072a75"/>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8a0ef-6652-4f69-beba-17045e072a75"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51ECBB-6C73-4A86-9418-5D12C1952292}">
  <ds:schemaRefs>
    <ds:schemaRef ds:uri="http://www.w3.org/XML/1998/namespace"/>
    <ds:schemaRef ds:uri="http://schemas.microsoft.com/office/2006/documentManagement/types"/>
    <ds:schemaRef ds:uri="http://purl.org/dc/terms/"/>
    <ds:schemaRef ds:uri="4968a0ef-6652-4f69-beba-17045e072a75"/>
    <ds:schemaRef ds:uri="http://purl.org/dc/dcmitype/"/>
    <ds:schemaRef ds:uri="http://schemas.microsoft.com/office/2006/metadata/properties"/>
    <ds:schemaRef ds:uri="http://purl.org/dc/elements/1.1/"/>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D706E26E-0063-4197-8EB0-7632A2350408}">
  <ds:schemaRefs>
    <ds:schemaRef ds:uri="4968a0ef-6652-4f69-beba-17045e072a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E7062BA-ED5C-4D07-B9FF-A8E7E43FF3DD}">
  <ds:schemaRefs>
    <ds:schemaRef ds:uri="http://schemas.microsoft.com/sharepoint/v3/contenttype/forms"/>
  </ds:schemaRefs>
</ds:datastoreItem>
</file>

<file path=docMetadata/LabelInfo.xml><?xml version="1.0" encoding="utf-8"?>
<clbl:labelList xmlns:clbl="http://schemas.microsoft.com/office/2020/mipLabelMetadata">
  <clbl:label id="{2183707f-0809-464c-bc9c-2ca914e2d8ac}" enabled="1" method="Privileged" siteId="{f4f31624-3384-49df-a4d0-4e04fada37e1}" contentBits="0" removed="0"/>
</clbl:labelList>
</file>

<file path=docProps/app.xml><?xml version="1.0" encoding="utf-8"?>
<Properties xmlns="http://schemas.openxmlformats.org/officeDocument/2006/extended-properties" xmlns:vt="http://schemas.openxmlformats.org/officeDocument/2006/docPropsVTypes">
  <Template>テーマさわら池</Template>
  <TotalTime>3</TotalTime>
  <Words>3082</Words>
  <Application>Microsoft Office PowerPoint</Application>
  <PresentationFormat>ワイド画面</PresentationFormat>
  <Paragraphs>442</Paragraphs>
  <Slides>46</Slides>
  <Notes>7</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46</vt:i4>
      </vt:variant>
    </vt:vector>
  </HeadingPairs>
  <TitlesOfParts>
    <vt:vector size="55" baseType="lpstr">
      <vt:lpstr>HGPSoeiKakugothicUB</vt:lpstr>
      <vt:lpstr>HGPSoeiKakugothicUB</vt:lpstr>
      <vt:lpstr>HGSｺﾞｼｯｸE</vt:lpstr>
      <vt:lpstr>HGS創英角ｺﾞｼｯｸUB</vt:lpstr>
      <vt:lpstr>HGS創英角ｺﾞｼｯｸUB</vt:lpstr>
      <vt:lpstr>HG創英角ｺﾞｼｯｸUB</vt:lpstr>
      <vt:lpstr>游ゴシック</vt:lpstr>
      <vt:lpstr>Arial</vt:lpstr>
      <vt:lpstr>テーマさわら池</vt:lpstr>
      <vt:lpstr>PowerPoint プレゼンテーション</vt:lpstr>
      <vt:lpstr>研究において行うこと</vt:lpstr>
      <vt:lpstr>どんな問題が学術的問題なのか</vt:lpstr>
      <vt:lpstr>学術的問題に取り組む</vt:lpstr>
      <vt:lpstr>成果を他者に伝える</vt:lpstr>
      <vt:lpstr>発表とは</vt:lpstr>
      <vt:lpstr>研究とはいえないもの</vt:lpstr>
      <vt:lpstr>自分の興味を他者の興味に</vt:lpstr>
      <vt:lpstr>他者の興味にするために</vt:lpstr>
      <vt:lpstr>取り組む理由の説明の仕方</vt:lpstr>
      <vt:lpstr>説得力のある主張をするためには</vt:lpstr>
      <vt:lpstr>論理的であるもの</vt:lpstr>
      <vt:lpstr>主張が否定される可能性も検討する</vt:lpstr>
      <vt:lpstr>他と比べ、主張が確からしいか</vt:lpstr>
      <vt:lpstr>剽窃を絶対にしない</vt:lpstr>
      <vt:lpstr>PowerPoint プレゼンテーション</vt:lpstr>
      <vt:lpstr>PowerPoint プレゼンテーション</vt:lpstr>
      <vt:lpstr>PowerPoint プレゼンテーション</vt:lpstr>
      <vt:lpstr>捏造も絶対にしない</vt:lpstr>
      <vt:lpstr>取り組む問題を決める</vt:lpstr>
      <vt:lpstr>PowerPoint プレゼンテーション</vt:lpstr>
      <vt:lpstr>PowerPoint プレゼンテーション</vt:lpstr>
      <vt:lpstr>PowerPoint プレゼンテーション</vt:lpstr>
      <vt:lpstr>学術的知見を調べる</vt:lpstr>
      <vt:lpstr>PowerPoint プレゼンテーション</vt:lpstr>
      <vt:lpstr>PowerPoint プレゼンテーション</vt:lpstr>
      <vt:lpstr>PowerPoint プレゼンテーション</vt:lpstr>
      <vt:lpstr>PowerPoint プレゼンテーション</vt:lpstr>
      <vt:lpstr>仮説とは何か</vt:lpstr>
      <vt:lpstr>仮説の具体例</vt:lpstr>
      <vt:lpstr>仮説を立てる目的</vt:lpstr>
      <vt:lpstr>仮説を立てる正しい順番</vt:lpstr>
      <vt:lpstr>研究ノートとは</vt:lpstr>
      <vt:lpstr>研究ノートを付ける4つの目的</vt:lpstr>
      <vt:lpstr>研究ノートに書くべき5項目</vt:lpstr>
      <vt:lpstr>研究成果をまとめるうえで大切なこと</vt:lpstr>
      <vt:lpstr>PowerPoint プレゼンテーション</vt:lpstr>
      <vt:lpstr>研究成果のまとめ方</vt:lpstr>
      <vt:lpstr>PowerPoint プレゼンテーション</vt:lpstr>
      <vt:lpstr>PowerPoint プレゼンテーション</vt:lpstr>
      <vt:lpstr>PowerPoint プレゼンテーション</vt:lpstr>
      <vt:lpstr>否定的な結果しか出なかった場合の対処法</vt:lpstr>
      <vt:lpstr>データについて</vt:lpstr>
      <vt:lpstr>PowerPoint プレゼンテーション</vt:lpstr>
      <vt:lpstr>アンケート結果の示し方</vt:lpstr>
      <vt:lpstr>参考文献</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有賀　翔</dc:creator>
  <cp:lastModifiedBy>小田雄仁</cp:lastModifiedBy>
  <cp:revision>5</cp:revision>
  <dcterms:created xsi:type="dcterms:W3CDTF">2026-01-04T16:46:14Z</dcterms:created>
  <dcterms:modified xsi:type="dcterms:W3CDTF">2026-10-12T04:34:00Z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0x010100E894442B2AA8DE4D8E8E11AE6716E552</vt:lpwstr>
  </property>
</Properties>
</file>